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57" r:id="rId3"/>
    <p:sldId id="288" r:id="rId4"/>
    <p:sldId id="258" r:id="rId5"/>
    <p:sldId id="259" r:id="rId6"/>
    <p:sldId id="260" r:id="rId7"/>
    <p:sldId id="261" r:id="rId8"/>
    <p:sldId id="262" r:id="rId9"/>
    <p:sldId id="263" r:id="rId10"/>
    <p:sldId id="264" r:id="rId11"/>
    <p:sldId id="268" r:id="rId12"/>
    <p:sldId id="289"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534"/>
  </p:normalViewPr>
  <p:slideViewPr>
    <p:cSldViewPr snapToGrid="0" snapToObjects="1">
      <p:cViewPr varScale="1">
        <p:scale>
          <a:sx n="94" d="100"/>
          <a:sy n="94" d="100"/>
        </p:scale>
        <p:origin x="4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1143000" y="685800"/>
            <a:ext cx="4572000" cy="3429000"/>
          </a:xfrm>
          <a:prstGeom prst="rect">
            <a:avLst/>
          </a:prstGeom>
        </p:spPr>
        <p:txBody>
          <a:bodyPr/>
          <a:lstStyle/>
          <a:p>
            <a:endParaRPr/>
          </a:p>
        </p:txBody>
      </p:sp>
      <p:sp>
        <p:nvSpPr>
          <p:cNvPr id="45" name="Shape 4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xfrm>
            <a:off x="2000249" y="1410890"/>
            <a:ext cx="4436270" cy="365457"/>
          </a:xfrm>
          <a:prstGeom prst="rect">
            <a:avLst/>
          </a:prstGeom>
        </p:spPr>
        <p:txBody>
          <a:bodyPr lIns="19288" tIns="19288" rIns="19288" bIns="19288">
            <a:normAutofit/>
          </a:bodyPr>
          <a:lstStyle>
            <a:lvl1pPr algn="l" defTabSz="762000">
              <a:lnSpc>
                <a:spcPct val="90000"/>
              </a:lnSpc>
              <a:defRPr sz="2800">
                <a:solidFill>
                  <a:srgbClr val="C00000"/>
                </a:solidFill>
                <a:latin typeface="Calibri Light"/>
                <a:ea typeface="Calibri Light"/>
                <a:cs typeface="Calibri Light"/>
                <a:sym typeface="Calibri Light"/>
              </a:defRPr>
            </a:lvl1pPr>
          </a:lstStyle>
          <a:p>
            <a:r>
              <a:t>Title Text</a:t>
            </a:r>
          </a:p>
        </p:txBody>
      </p:sp>
      <p:sp>
        <p:nvSpPr>
          <p:cNvPr id="19" name="Body Level One…"/>
          <p:cNvSpPr txBox="1">
            <a:spLocks noGrp="1"/>
          </p:cNvSpPr>
          <p:nvPr>
            <p:ph type="body" sz="quarter" idx="1"/>
          </p:nvPr>
        </p:nvSpPr>
        <p:spPr>
          <a:xfrm>
            <a:off x="2353865" y="2181076"/>
            <a:ext cx="4436270" cy="1835722"/>
          </a:xfrm>
          <a:prstGeom prst="rect">
            <a:avLst/>
          </a:prstGeom>
        </p:spPr>
        <p:txBody>
          <a:bodyPr lIns="19288" tIns="19288" rIns="19288" bIns="19288">
            <a:normAutofit/>
          </a:bodyPr>
          <a:lstStyle>
            <a:lvl1pPr marL="163285" indent="-163285" defTabSz="762000">
              <a:lnSpc>
                <a:spcPct val="90000"/>
              </a:lnSpc>
              <a:spcBef>
                <a:spcPts val="800"/>
              </a:spcBef>
              <a:buChar char="•"/>
              <a:defRPr sz="2000"/>
            </a:lvl1pPr>
            <a:lvl2pPr marL="647700" indent="-190500" defTabSz="762000">
              <a:lnSpc>
                <a:spcPct val="90000"/>
              </a:lnSpc>
              <a:spcBef>
                <a:spcPts val="800"/>
              </a:spcBef>
              <a:buChar char="•"/>
              <a:defRPr sz="2000"/>
            </a:lvl2pPr>
            <a:lvl3pPr marL="1143000" indent="-228600" defTabSz="762000">
              <a:lnSpc>
                <a:spcPct val="90000"/>
              </a:lnSpc>
              <a:spcBef>
                <a:spcPts val="800"/>
              </a:spcBef>
              <a:defRPr sz="2000"/>
            </a:lvl3pPr>
            <a:lvl4pPr marL="1625600" indent="-254000" defTabSz="762000">
              <a:lnSpc>
                <a:spcPct val="90000"/>
              </a:lnSpc>
              <a:spcBef>
                <a:spcPts val="800"/>
              </a:spcBef>
              <a:buChar char="•"/>
              <a:defRPr sz="2000"/>
            </a:lvl4pPr>
            <a:lvl5pPr marL="2082800" indent="-254000" defTabSz="762000">
              <a:lnSpc>
                <a:spcPct val="90000"/>
              </a:lnSpc>
              <a:spcBef>
                <a:spcPts val="800"/>
              </a:spcBef>
              <a:buChar char="•"/>
              <a:defRPr sz="2000"/>
            </a:lvl5p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xfrm>
            <a:off x="6622995" y="4080356"/>
            <a:ext cx="167140" cy="178277"/>
          </a:xfrm>
          <a:prstGeom prst="rect">
            <a:avLst/>
          </a:prstGeom>
        </p:spPr>
        <p:txBody>
          <a:bodyPr lIns="19288" tIns="19288" rIns="19288" bIns="19288"/>
          <a:lstStyle>
            <a:lvl1pPr defTabSz="762000">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7" name="Title Text"/>
          <p:cNvSpPr txBox="1">
            <a:spLocks noGrp="1"/>
          </p:cNvSpPr>
          <p:nvPr>
            <p:ph type="title"/>
          </p:nvPr>
        </p:nvSpPr>
        <p:spPr>
          <a:xfrm>
            <a:off x="1143000" y="1127521"/>
            <a:ext cx="6858000" cy="1790702"/>
          </a:xfrm>
          <a:prstGeom prst="rect">
            <a:avLst/>
          </a:prstGeom>
        </p:spPr>
        <p:txBody>
          <a:bodyPr lIns="34289" tIns="34289" rIns="34289" bIns="34289" anchor="b">
            <a:normAutofit/>
          </a:bodyPr>
          <a:lstStyle>
            <a:lvl1pPr defTabSz="762000">
              <a:lnSpc>
                <a:spcPct val="90000"/>
              </a:lnSpc>
              <a:defRPr sz="5000">
                <a:latin typeface="Calibri Light"/>
                <a:ea typeface="Calibri Light"/>
                <a:cs typeface="Calibri Light"/>
                <a:sym typeface="Calibri Light"/>
              </a:defRPr>
            </a:lvl1pPr>
          </a:lstStyle>
          <a:p>
            <a:r>
              <a:t>Title Text</a:t>
            </a:r>
          </a:p>
        </p:txBody>
      </p:sp>
      <p:sp>
        <p:nvSpPr>
          <p:cNvPr id="28" name="Body Level One…"/>
          <p:cNvSpPr txBox="1">
            <a:spLocks noGrp="1"/>
          </p:cNvSpPr>
          <p:nvPr>
            <p:ph type="body" sz="quarter" idx="1"/>
          </p:nvPr>
        </p:nvSpPr>
        <p:spPr>
          <a:xfrm>
            <a:off x="1143000" y="2987277"/>
            <a:ext cx="6858000" cy="1241823"/>
          </a:xfrm>
          <a:prstGeom prst="rect">
            <a:avLst/>
          </a:prstGeom>
        </p:spPr>
        <p:txBody>
          <a:bodyPr lIns="34289" tIns="34289" rIns="34289" bIns="34289">
            <a:normAutofit/>
          </a:bodyPr>
          <a:lstStyle>
            <a:lvl1pPr marL="0" indent="0" algn="ctr" defTabSz="762000">
              <a:lnSpc>
                <a:spcPct val="90000"/>
              </a:lnSpc>
              <a:spcBef>
                <a:spcPts val="800"/>
              </a:spcBef>
              <a:buSzTx/>
              <a:buFontTx/>
              <a:buNone/>
              <a:defRPr sz="2000"/>
            </a:lvl1pPr>
            <a:lvl2pPr marL="0" indent="0" algn="ctr" defTabSz="762000">
              <a:lnSpc>
                <a:spcPct val="90000"/>
              </a:lnSpc>
              <a:spcBef>
                <a:spcPts val="800"/>
              </a:spcBef>
              <a:buSzTx/>
              <a:buFontTx/>
              <a:buNone/>
              <a:defRPr sz="2000"/>
            </a:lvl2pPr>
            <a:lvl3pPr marL="0" indent="0" algn="ctr" defTabSz="762000">
              <a:lnSpc>
                <a:spcPct val="90000"/>
              </a:lnSpc>
              <a:spcBef>
                <a:spcPts val="800"/>
              </a:spcBef>
              <a:buSzTx/>
              <a:buFontTx/>
              <a:buNone/>
              <a:defRPr sz="2000"/>
            </a:lvl3pPr>
            <a:lvl4pPr marL="0" indent="0" algn="ctr" defTabSz="762000">
              <a:lnSpc>
                <a:spcPct val="90000"/>
              </a:lnSpc>
              <a:spcBef>
                <a:spcPts val="800"/>
              </a:spcBef>
              <a:buSzTx/>
              <a:buFontTx/>
              <a:buNone/>
              <a:defRPr sz="2000"/>
            </a:lvl4pPr>
            <a:lvl5pPr marL="0" indent="0" algn="ctr" defTabSz="762000">
              <a:lnSpc>
                <a:spcPct val="90000"/>
              </a:lnSpc>
              <a:spcBef>
                <a:spcPts val="800"/>
              </a:spcBef>
              <a:buSzTx/>
              <a:buFontTx/>
              <a:buNone/>
              <a:defRPr sz="2000"/>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6" name="Title Text"/>
          <p:cNvSpPr txBox="1">
            <a:spLocks noGrp="1"/>
          </p:cNvSpPr>
          <p:nvPr>
            <p:ph type="title"/>
          </p:nvPr>
        </p:nvSpPr>
        <p:spPr>
          <a:xfrm>
            <a:off x="0" y="285750"/>
            <a:ext cx="7886700" cy="649701"/>
          </a:xfrm>
          <a:prstGeom prst="rect">
            <a:avLst/>
          </a:prstGeom>
        </p:spPr>
        <p:txBody>
          <a:bodyPr lIns="34289" tIns="34289" rIns="34289" bIns="34289">
            <a:normAutofit/>
          </a:bodyPr>
          <a:lstStyle>
            <a:lvl1pPr algn="l" defTabSz="762000">
              <a:lnSpc>
                <a:spcPct val="90000"/>
              </a:lnSpc>
              <a:defRPr sz="3000">
                <a:solidFill>
                  <a:srgbClr val="C00000"/>
                </a:solidFill>
                <a:latin typeface="Calibri Light"/>
                <a:ea typeface="Calibri Light"/>
                <a:cs typeface="Calibri Light"/>
                <a:sym typeface="Calibri Light"/>
              </a:defRPr>
            </a:lvl1pPr>
          </a:lstStyle>
          <a:p>
            <a:r>
              <a:t>Title Text</a:t>
            </a:r>
          </a:p>
        </p:txBody>
      </p:sp>
      <p:sp>
        <p:nvSpPr>
          <p:cNvPr id="37" name="Body Level One…"/>
          <p:cNvSpPr txBox="1">
            <a:spLocks noGrp="1"/>
          </p:cNvSpPr>
          <p:nvPr>
            <p:ph type="body" idx="1"/>
          </p:nvPr>
        </p:nvSpPr>
        <p:spPr>
          <a:xfrm>
            <a:off x="628650" y="1654968"/>
            <a:ext cx="7886700" cy="3263505"/>
          </a:xfrm>
          <a:prstGeom prst="rect">
            <a:avLst/>
          </a:prstGeom>
        </p:spPr>
        <p:txBody>
          <a:bodyPr lIns="34289" tIns="34289" rIns="34289" bIns="34289">
            <a:normAutofit/>
          </a:bodyPr>
          <a:lstStyle>
            <a:lvl1pPr marL="179614" indent="-179614" defTabSz="762000">
              <a:lnSpc>
                <a:spcPct val="90000"/>
              </a:lnSpc>
              <a:spcBef>
                <a:spcPts val="800"/>
              </a:spcBef>
              <a:buChar char="•"/>
              <a:defRPr sz="2200"/>
            </a:lvl1pPr>
            <a:lvl2pPr marL="666750" indent="-209550" defTabSz="762000">
              <a:lnSpc>
                <a:spcPct val="90000"/>
              </a:lnSpc>
              <a:spcBef>
                <a:spcPts val="800"/>
              </a:spcBef>
              <a:buChar char="•"/>
              <a:defRPr sz="2200"/>
            </a:lvl2pPr>
            <a:lvl3pPr marL="1165859" indent="-251459"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r>
              <a:t>Body Level One</a:t>
            </a:r>
          </a:p>
          <a:p>
            <a:pPr lvl="1"/>
            <a:r>
              <a:t>Body Level Two</a:t>
            </a:r>
          </a:p>
          <a:p>
            <a:pPr lvl="2"/>
            <a:r>
              <a:t>Body Level Three</a:t>
            </a:r>
          </a:p>
          <a:p>
            <a:pPr lvl="3"/>
            <a:r>
              <a:t>Body Level Four</a:t>
            </a:r>
          </a:p>
          <a:p>
            <a:pPr lvl="4"/>
            <a:r>
              <a:t>Body Level Five</a:t>
            </a:r>
          </a:p>
        </p:txBody>
      </p:sp>
      <p:sp>
        <p:nvSpPr>
          <p:cNvPr id="38"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76729"/>
            <a:ext cx="8229600" cy="1256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Title Text</a:t>
            </a:r>
          </a:p>
        </p:txBody>
      </p:sp>
      <p:sp>
        <p:nvSpPr>
          <p:cNvPr id="3" name="Body Level One…"/>
          <p:cNvSpPr txBox="1">
            <a:spLocks noGrp="1"/>
          </p:cNvSpPr>
          <p:nvPr>
            <p:ph type="body" idx="1"/>
          </p:nvPr>
        </p:nvSpPr>
        <p:spPr>
          <a:xfrm>
            <a:off x="457200" y="1333500"/>
            <a:ext cx="8229600" cy="438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8176" y="5314473"/>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2352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924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496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6068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640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asecuritysite.com/encryption/pickg" TargetMode="External"/><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tif"/><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jpeg"/><Relationship Id="rId10" Type="http://schemas.openxmlformats.org/officeDocument/2006/relationships/image" Target="../media/image12.png"/><Relationship Id="rId19" Type="http://schemas.openxmlformats.org/officeDocument/2006/relationships/image" Target="../media/image21.jpe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hyperlink" Target="https://medium.com/asecuritysite-when-bob-met-alice/the-snowden-phone-1b9f980019a" TargetMode="Externa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AB10C425-AAC4-6545-BA9D-D76116E545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
        <p:nvSpPr>
          <p:cNvPr id="47"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endParaRPr sz="1779" b="0" dirty="0"/>
          </a:p>
        </p:txBody>
      </p:sp>
      <p:pic>
        <p:nvPicPr>
          <p:cNvPr id="4" name="Picture 3" descr="Table&#10;&#10;Description automatically generated">
            <a:extLst>
              <a:ext uri="{FF2B5EF4-FFF2-40B4-BE49-F238E27FC236}">
                <a16:creationId xmlns:a16="http://schemas.microsoft.com/office/drawing/2014/main" id="{FD679FDA-9099-6E46-8997-976279563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891" y="599589"/>
            <a:ext cx="6787757" cy="5115411"/>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14"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26" name="Picture 2">
            <a:extLst>
              <a:ext uri="{FF2B5EF4-FFF2-40B4-BE49-F238E27FC236}">
                <a16:creationId xmlns:a16="http://schemas.microsoft.com/office/drawing/2014/main" id="{99AEACD2-E899-8F43-92EB-A3B29ABCC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9971"/>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Key Exchange">
            <a:extLst>
              <a:ext uri="{FF2B5EF4-FFF2-40B4-BE49-F238E27FC236}">
                <a16:creationId xmlns:a16="http://schemas.microsoft.com/office/drawing/2014/main" id="{8B9FC175-10C3-F04C-9003-8852917F2A5A}"/>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pic>
        <p:nvPicPr>
          <p:cNvPr id="1026" name="Picture 2">
            <a:extLst>
              <a:ext uri="{FF2B5EF4-FFF2-40B4-BE49-F238E27FC236}">
                <a16:creationId xmlns:a16="http://schemas.microsoft.com/office/drawing/2014/main" id="{7686B8B2-1443-1842-8CD6-845C96012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5310"/>
            <a:ext cx="9144000" cy="4505325"/>
          </a:xfrm>
          <a:prstGeom prst="rect">
            <a:avLst/>
          </a:prstGeom>
          <a:noFill/>
          <a:extLst>
            <a:ext uri="{909E8E84-426E-40DD-AFC4-6F175D3DCCD1}">
              <a14:hiddenFill xmlns:a14="http://schemas.microsoft.com/office/drawing/2010/main">
                <a:solidFill>
                  <a:srgbClr val="FFFFFF"/>
                </a:solidFill>
              </a14:hiddenFill>
            </a:ext>
          </a:extLst>
        </p:spPr>
      </p:pic>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 (using HKDF)</a:t>
            </a:r>
          </a:p>
        </p:txBody>
      </p:sp>
      <p:pic>
        <p:nvPicPr>
          <p:cNvPr id="6146" name="Picture 2">
            <a:extLst>
              <a:ext uri="{FF2B5EF4-FFF2-40B4-BE49-F238E27FC236}">
                <a16:creationId xmlns:a16="http://schemas.microsoft.com/office/drawing/2014/main" id="{7D38BD89-A4E6-794B-A655-45A06C30C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194" y="704850"/>
            <a:ext cx="8229600" cy="452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721951"/>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Diffie-Hellman Generator"/>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Generator</a:t>
            </a:r>
          </a:p>
        </p:txBody>
      </p:sp>
      <p:sp>
        <p:nvSpPr>
          <p:cNvPr id="137" name="Y = Gx mod p"/>
          <p:cNvSpPr txBox="1">
            <a:spLocks noGrp="1"/>
          </p:cNvSpPr>
          <p:nvPr>
            <p:ph type="body" sz="half" idx="4294967295"/>
          </p:nvPr>
        </p:nvSpPr>
        <p:spPr>
          <a:xfrm>
            <a:off x="271462" y="741362"/>
            <a:ext cx="5400676" cy="2233613"/>
          </a:xfrm>
          <a:prstGeom prst="rect">
            <a:avLst/>
          </a:prstGeom>
        </p:spPr>
        <p:txBody>
          <a:bodyPr>
            <a:normAutofit/>
          </a:bodyPr>
          <a:lstStyle/>
          <a:p>
            <a:pPr marL="0" indent="0">
              <a:spcBef>
                <a:spcPts val="0"/>
              </a:spcBef>
              <a:buSzTx/>
              <a:buNone/>
              <a:defRPr sz="3600"/>
            </a:pPr>
            <a:r>
              <a:t>Y = G</a:t>
            </a:r>
            <a:r>
              <a:rPr baseline="30000"/>
              <a:t>x</a:t>
            </a:r>
            <a:r>
              <a:t> mod p</a:t>
            </a:r>
          </a:p>
        </p:txBody>
      </p:sp>
      <p:pic>
        <p:nvPicPr>
          <p:cNvPr id="138" name="image.pdf" descr="image.pdf"/>
          <p:cNvPicPr>
            <a:picLocks noChangeAspect="1"/>
          </p:cNvPicPr>
          <p:nvPr/>
        </p:nvPicPr>
        <p:blipFill>
          <a:blip r:embed="rId2"/>
          <a:stretch>
            <a:fillRect/>
          </a:stretch>
        </p:blipFill>
        <p:spPr>
          <a:xfrm>
            <a:off x="317500" y="1538287"/>
            <a:ext cx="8826500" cy="2935288"/>
          </a:xfrm>
          <a:prstGeom prst="rect">
            <a:avLst/>
          </a:prstGeom>
          <a:ln w="12700">
            <a:miter lim="400000"/>
          </a:ln>
        </p:spPr>
      </p:pic>
      <p:grpSp>
        <p:nvGrpSpPr>
          <p:cNvPr id="141" name="Group">
            <a:hlinkClick r:id="rId3"/>
          </p:cNvPr>
          <p:cNvGrpSpPr/>
          <p:nvPr/>
        </p:nvGrpSpPr>
        <p:grpSpPr>
          <a:xfrm>
            <a:off x="539750" y="4873625"/>
            <a:ext cx="1295400" cy="576263"/>
            <a:chOff x="0" y="0"/>
            <a:chExt cx="1295400" cy="576262"/>
          </a:xfrm>
        </p:grpSpPr>
        <p:sp>
          <p:nvSpPr>
            <p:cNvPr id="139"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40" name="Picking G"/>
            <p:cNvSpPr txBox="1"/>
            <p:nvPr/>
          </p:nvSpPr>
          <p:spPr>
            <a:xfrm>
              <a:off x="0" y="102711"/>
              <a:ext cx="12954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Picking G</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Diffie-Hellman Generation"/>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Generation</a:t>
            </a:r>
          </a:p>
        </p:txBody>
      </p:sp>
      <p:sp>
        <p:nvSpPr>
          <p:cNvPr id="144" name="DH Group 5: 1,536 bit prime.…"/>
          <p:cNvSpPr txBox="1">
            <a:spLocks noGrp="1"/>
          </p:cNvSpPr>
          <p:nvPr>
            <p:ph type="body" sz="quarter" idx="4294967295"/>
          </p:nvPr>
        </p:nvSpPr>
        <p:spPr>
          <a:xfrm>
            <a:off x="6958012" y="696912"/>
            <a:ext cx="2160588" cy="3771901"/>
          </a:xfrm>
          <a:prstGeom prst="rect">
            <a:avLst/>
          </a:prstGeom>
        </p:spPr>
        <p:txBody>
          <a:bodyPr>
            <a:normAutofit/>
          </a:bodyPr>
          <a:lstStyle/>
          <a:p>
            <a:pPr>
              <a:spcBef>
                <a:spcPts val="0"/>
              </a:spcBef>
              <a:buChar char="•"/>
              <a:defRPr sz="2600" b="1"/>
            </a:pPr>
            <a:r>
              <a:t>DH Group 5</a:t>
            </a:r>
            <a:r>
              <a:rPr b="0"/>
              <a:t>: 1,536 bit prime.</a:t>
            </a:r>
          </a:p>
          <a:p>
            <a:pPr>
              <a:spcBef>
                <a:spcPts val="0"/>
              </a:spcBef>
              <a:buChar char="•"/>
              <a:defRPr sz="2600" b="1"/>
            </a:pPr>
            <a:r>
              <a:t>DH Group 2</a:t>
            </a:r>
            <a:r>
              <a:rPr b="0"/>
              <a:t>: 1,024 bit prime.</a:t>
            </a:r>
          </a:p>
          <a:p>
            <a:pPr>
              <a:spcBef>
                <a:spcPts val="0"/>
              </a:spcBef>
              <a:buChar char="•"/>
              <a:defRPr sz="2600" b="1"/>
            </a:pPr>
            <a:r>
              <a:t>DH Group 1</a:t>
            </a:r>
            <a:r>
              <a:rPr b="0"/>
              <a:t>: 768-bit prime.</a:t>
            </a:r>
          </a:p>
        </p:txBody>
      </p:sp>
      <p:grpSp>
        <p:nvGrpSpPr>
          <p:cNvPr id="147" name="Group"/>
          <p:cNvGrpSpPr/>
          <p:nvPr/>
        </p:nvGrpSpPr>
        <p:grpSpPr>
          <a:xfrm>
            <a:off x="0" y="445611"/>
            <a:ext cx="6958013" cy="5400041"/>
            <a:chOff x="0" y="0"/>
            <a:chExt cx="6958012" cy="5400040"/>
          </a:xfrm>
        </p:grpSpPr>
        <p:sp>
          <p:nvSpPr>
            <p:cNvPr id="145" name="Rectangle"/>
            <p:cNvSpPr/>
            <p:nvPr/>
          </p:nvSpPr>
          <p:spPr>
            <a:xfrm>
              <a:off x="0" y="35401"/>
              <a:ext cx="6958013" cy="5329238"/>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defRPr>
                  <a:solidFill>
                    <a:srgbClr val="FFFFFF"/>
                  </a:solidFill>
                </a:defRPr>
              </a:pPr>
              <a:endParaRPr/>
            </a:p>
          </p:txBody>
        </p:sp>
        <p:sp>
          <p:nvSpPr>
            <p:cNvPr id="146" name="C:\&gt; openssl dhparam -out dhparams.pem 768 –text…"/>
            <p:cNvSpPr txBox="1"/>
            <p:nvPr/>
          </p:nvSpPr>
          <p:spPr>
            <a:xfrm>
              <a:off x="0" y="-1"/>
              <a:ext cx="6958013" cy="54000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defRPr>
                  <a:solidFill>
                    <a:srgbClr val="FFFFFF"/>
                  </a:solidFill>
                </a:defRPr>
              </a:pPr>
              <a:r>
                <a:t>C:\&gt; openssl dhparam -out dhparams.pem 768 –text</a:t>
              </a:r>
            </a:p>
            <a:p>
              <a:pPr>
                <a:defRPr>
                  <a:solidFill>
                    <a:srgbClr val="FFFFFF"/>
                  </a:solidFill>
                </a:defRPr>
              </a:pPr>
              <a:r>
                <a:t>C:\&gt; type dhparams.pem</a:t>
              </a:r>
            </a:p>
            <a:p>
              <a:pPr>
                <a:defRPr>
                  <a:solidFill>
                    <a:srgbClr val="FFFFFF"/>
                  </a:solidFill>
                </a:defRPr>
              </a:pPr>
              <a:r>
                <a:t>Diffie-Hellman-Parameters: (768 bit)</a:t>
              </a:r>
            </a:p>
            <a:p>
              <a:pPr>
                <a:defRPr>
                  <a:solidFill>
                    <a:srgbClr val="FFFFFF"/>
                  </a:solidFill>
                </a:defRPr>
              </a:pPr>
              <a:r>
                <a:t>    prime:</a:t>
              </a:r>
            </a:p>
            <a:p>
              <a:pPr>
                <a:defRPr>
                  <a:solidFill>
                    <a:srgbClr val="FFFFFF"/>
                  </a:solidFill>
                </a:defRPr>
              </a:pPr>
              <a:r>
                <a:t>        00:d0:37:c2:95:64:02:ea:12:2b:51:50:a2:84:6c:</a:t>
              </a:r>
            </a:p>
            <a:p>
              <a:pPr>
                <a:defRPr>
                  <a:solidFill>
                    <a:srgbClr val="FFFFFF"/>
                  </a:solidFill>
                </a:defRPr>
              </a:pPr>
              <a:r>
                <a:t>        71:6a:3e:2c:a9:80:e2:65:b2:a5:ee:77:26:22:31:</a:t>
              </a:r>
            </a:p>
            <a:p>
              <a:pPr>
                <a:defRPr>
                  <a:solidFill>
                    <a:srgbClr val="FFFFFF"/>
                  </a:solidFill>
                </a:defRPr>
              </a:pPr>
              <a:r>
                <a:t>        66:9e:fc:c8:09:94:e8:9d:f4:cd:bf:d2:37:b2:fb:</a:t>
              </a:r>
            </a:p>
            <a:p>
              <a:pPr>
                <a:defRPr>
                  <a:solidFill>
                    <a:srgbClr val="FFFFFF"/>
                  </a:solidFill>
                </a:defRPr>
              </a:pPr>
              <a:r>
                <a:t>        b8:38:2c:87:28:38:dc:95:24:73:06:d3:d9:1f:af:</a:t>
              </a:r>
            </a:p>
            <a:p>
              <a:pPr>
                <a:defRPr>
                  <a:solidFill>
                    <a:srgbClr val="FFFFFF"/>
                  </a:solidFill>
                </a:defRPr>
              </a:pPr>
              <a:r>
                <a:t>        78:01:10:6a:7e:56:4e:7b:ee:b4:8d:6b:4d:b5:9b:</a:t>
              </a:r>
            </a:p>
            <a:p>
              <a:pPr>
                <a:defRPr>
                  <a:solidFill>
                    <a:srgbClr val="FFFFFF"/>
                  </a:solidFill>
                </a:defRPr>
              </a:pPr>
              <a:r>
                <a:t>        93:c6:f1:74:60:01:0d:96:7e:85:ca:b8:1f:f7:bc:</a:t>
              </a:r>
            </a:p>
            <a:p>
              <a:pPr>
                <a:defRPr>
                  <a:solidFill>
                    <a:srgbClr val="FFFFFF"/>
                  </a:solidFill>
                </a:defRPr>
              </a:pPr>
              <a:r>
                <a:t>        43:b7:40:4d:4e:87:e3</a:t>
              </a:r>
            </a:p>
            <a:p>
              <a:pPr>
                <a:defRPr>
                  <a:solidFill>
                    <a:srgbClr val="FFFFFF"/>
                  </a:solidFill>
                </a:defRPr>
              </a:pPr>
              <a:r>
                <a:t>    generator: 2 (0x2)</a:t>
              </a:r>
            </a:p>
            <a:p>
              <a:pPr>
                <a:defRPr>
                  <a:solidFill>
                    <a:srgbClr val="FFFFFF"/>
                  </a:solidFill>
                </a:defRPr>
              </a:pPr>
              <a:r>
                <a:t>-----BEGIN DH PARAMETERS-----</a:t>
              </a:r>
            </a:p>
            <a:p>
              <a:pPr>
                <a:defRPr>
                  <a:solidFill>
                    <a:srgbClr val="FFFFFF"/>
                  </a:solidFill>
                </a:defRPr>
              </a:pPr>
              <a:r>
                <a:t>MGYCYQDQN8KVZALqEitRUKKEbHFqPiypgOJlsqXudyYiMWae/MgJlOid9M2/0jey</a:t>
              </a:r>
            </a:p>
            <a:p>
              <a:pPr>
                <a:defRPr>
                  <a:solidFill>
                    <a:srgbClr val="FFFFFF"/>
                  </a:solidFill>
                </a:defRPr>
              </a:pPr>
              <a:r>
                <a:t>+7g4LIcoONyVJHMG09kfr3gBEGp+Vk577rSNa021m5PG8XRgAQ2WfoXKuB/3vEO3</a:t>
              </a:r>
            </a:p>
            <a:p>
              <a:pPr>
                <a:defRPr>
                  <a:solidFill>
                    <a:srgbClr val="FFFFFF"/>
                  </a:solidFill>
                </a:defRPr>
              </a:pPr>
              <a:r>
                <a:t>QE1Oh+MCAQI=</a:t>
              </a:r>
            </a:p>
            <a:p>
              <a:pPr>
                <a:defRPr>
                  <a:solidFill>
                    <a:srgbClr val="FFFFFF"/>
                  </a:solidFill>
                </a:defRPr>
              </a:pPr>
              <a:r>
                <a:t>-----END DH PARAMETERS-----</a:t>
              </a: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3" name="Picture 2">
            <a:extLst>
              <a:ext uri="{FF2B5EF4-FFF2-40B4-BE49-F238E27FC236}">
                <a16:creationId xmlns:a16="http://schemas.microsoft.com/office/drawing/2014/main" id="{BB8D7783-4AF5-6E4C-A748-A0FC717AA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Diffie-Hellman Weaknesses"/>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Diffie-Hellman Weaknesses</a:t>
            </a:r>
          </a:p>
        </p:txBody>
      </p:sp>
      <p:sp>
        <p:nvSpPr>
          <p:cNvPr id="153" name="In 2015, a paper entitled Imperfect Forward Secrecy: How Diffie-Hellman Fails in Practice – showed that it was fairly easy to precompute on values for two popular Diffie-Hellman parameters (and which use the DHE_EXPORT cipher set).…"/>
          <p:cNvSpPr txBox="1">
            <a:spLocks noGrp="1"/>
          </p:cNvSpPr>
          <p:nvPr>
            <p:ph type="body" idx="4294967295"/>
          </p:nvPr>
        </p:nvSpPr>
        <p:spPr>
          <a:xfrm>
            <a:off x="0" y="481012"/>
            <a:ext cx="9118600" cy="4752976"/>
          </a:xfrm>
          <a:prstGeom prst="rect">
            <a:avLst/>
          </a:prstGeom>
        </p:spPr>
        <p:txBody>
          <a:bodyPr>
            <a:normAutofit lnSpcReduction="10000"/>
          </a:bodyPr>
          <a:lstStyle/>
          <a:p>
            <a:pPr marL="318897" indent="-318897" defTabSz="850391">
              <a:spcBef>
                <a:spcPts val="500"/>
              </a:spcBef>
              <a:buChar char="•"/>
              <a:defRPr sz="2232"/>
            </a:pPr>
            <a:r>
              <a:t>In 2015, a paper entitled </a:t>
            </a:r>
            <a:r>
              <a:rPr i="1"/>
              <a:t>Imperfect Forward Secrecy: How Diffie-Hellman Fails in Practice</a:t>
            </a:r>
            <a:r>
              <a:t> – showed that it was fairly easy to precompute on values for two popular Diffie-Hellman parameters (and which use the DHE_EXPORT cipher set). </a:t>
            </a:r>
          </a:p>
          <a:p>
            <a:pPr marL="318897" indent="-318897" defTabSz="850391">
              <a:spcBef>
                <a:spcPts val="500"/>
              </a:spcBef>
              <a:buChar char="•"/>
              <a:defRPr sz="2232"/>
            </a:pPr>
            <a:r>
              <a:t>The research team found that one was used as a default in the around 7% of the Top 1 million web sites and was hard coded into the Apache httpd service. Overall, at the time, it was found that over 3% of Web sites were still using the default. </a:t>
            </a:r>
          </a:p>
          <a:p>
            <a:pPr marL="318897" indent="-318897" defTabSz="850391">
              <a:spcBef>
                <a:spcPts val="300"/>
              </a:spcBef>
              <a:buChar char="•"/>
              <a:defRPr sz="1302"/>
            </a:pPr>
            <a:r>
              <a:t>Diffie-Hellman-Parameters: (512 bit)</a:t>
            </a:r>
          </a:p>
          <a:p>
            <a:pPr marL="318897" indent="-318897" defTabSz="850391">
              <a:spcBef>
                <a:spcPts val="300"/>
              </a:spcBef>
              <a:buChar char="•"/>
              <a:defRPr sz="1302"/>
            </a:pPr>
            <a:r>
              <a:t>prime:</a:t>
            </a:r>
          </a:p>
          <a:p>
            <a:pPr marL="318897" indent="-318897" defTabSz="850391">
              <a:spcBef>
                <a:spcPts val="300"/>
              </a:spcBef>
              <a:buChar char="•"/>
              <a:defRPr sz="1302"/>
            </a:pPr>
            <a:r>
              <a:t>  00:9f:db:8b:8a:00:45:44:f0:04:5f:17:37:d0:ba:</a:t>
            </a:r>
          </a:p>
          <a:p>
            <a:pPr marL="318897" indent="-318897" defTabSz="850391">
              <a:spcBef>
                <a:spcPts val="300"/>
              </a:spcBef>
              <a:buChar char="•"/>
              <a:defRPr sz="1302"/>
            </a:pPr>
            <a:r>
              <a:t>  2e:0b:27:4c:df:1a:9f:58:82:18:fb:43:53:16:a1:</a:t>
            </a:r>
          </a:p>
          <a:p>
            <a:pPr marL="318897" indent="-318897" defTabSz="850391">
              <a:spcBef>
                <a:spcPts val="300"/>
              </a:spcBef>
              <a:buChar char="•"/>
              <a:defRPr sz="1302"/>
            </a:pPr>
            <a:r>
              <a:t>  6e:37:41:71:fd:19:d8:d8:f3:7c:39:bf:86:3f:d6:</a:t>
            </a:r>
          </a:p>
          <a:p>
            <a:pPr marL="318897" indent="-318897" defTabSz="850391">
              <a:spcBef>
                <a:spcPts val="300"/>
              </a:spcBef>
              <a:buChar char="•"/>
              <a:defRPr sz="1302"/>
            </a:pPr>
            <a:r>
              <a:t>  0e:3e:30:06:80:a3:03:0c:6e:4c:37:57:d0:8f:70:</a:t>
            </a:r>
          </a:p>
          <a:p>
            <a:pPr marL="318897" indent="-318897" defTabSz="850391">
              <a:spcBef>
                <a:spcPts val="300"/>
              </a:spcBef>
              <a:buChar char="•"/>
              <a:defRPr sz="1302"/>
            </a:pPr>
            <a:r>
              <a:t>  e6:aa:87:10:33</a:t>
            </a:r>
          </a:p>
          <a:p>
            <a:pPr marL="318897" indent="-318897" defTabSz="850391">
              <a:spcBef>
                <a:spcPts val="300"/>
              </a:spcBef>
              <a:buChar char="•"/>
              <a:defRPr sz="1302"/>
            </a:pPr>
            <a:r>
              <a:t>generator: 2 (0x2)</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5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2050" name="Picture 2">
            <a:extLst>
              <a:ext uri="{FF2B5EF4-FFF2-40B4-BE49-F238E27FC236}">
                <a16:creationId xmlns:a16="http://schemas.microsoft.com/office/drawing/2014/main" id="{4301E0C0-83E9-BF41-99AA-73D377A1D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1213"/>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Diffie-Hellman Weaknesses">
            <a:extLst>
              <a:ext uri="{FF2B5EF4-FFF2-40B4-BE49-F238E27FC236}">
                <a16:creationId xmlns:a16="http://schemas.microsoft.com/office/drawing/2014/main" id="{F5DEE078-3F06-334B-8A3A-ED3C169AD4E5}"/>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Eve-in-the-middle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345"/>
          <p:cNvSpPr txBox="1">
            <a:spLocks noGrp="1"/>
          </p:cNvSpPr>
          <p:nvPr>
            <p:ph type="title"/>
          </p:nvPr>
        </p:nvSpPr>
        <p:spPr>
          <a:prstGeom prst="rect">
            <a:avLst/>
          </a:prstGeom>
        </p:spPr>
        <p:txBody>
          <a:bodyPr/>
          <a:lstStyle/>
          <a:p>
            <a:r>
              <a:t>Public and private keys with ECC</a:t>
            </a:r>
          </a:p>
        </p:txBody>
      </p:sp>
      <p:sp>
        <p:nvSpPr>
          <p:cNvPr id="163" name="Text Placeholder 1"/>
          <p:cNvSpPr txBox="1">
            <a:spLocks noGrp="1"/>
          </p:cNvSpPr>
          <p:nvPr>
            <p:ph type="body" idx="1"/>
          </p:nvPr>
        </p:nvSpPr>
        <p:spPr>
          <a:prstGeom prst="rect">
            <a:avLst/>
          </a:prstGeom>
        </p:spPr>
        <p:txBody>
          <a:bodyPr/>
          <a:lstStyle/>
          <a:p>
            <a:endParaRPr/>
          </a:p>
        </p:txBody>
      </p:sp>
      <p:pic>
        <p:nvPicPr>
          <p:cNvPr id="164" name="Picture 4" descr="Picture 4"/>
          <p:cNvPicPr>
            <a:picLocks noChangeAspect="1"/>
          </p:cNvPicPr>
          <p:nvPr/>
        </p:nvPicPr>
        <p:blipFill>
          <a:blip r:embed="rId2"/>
          <a:stretch>
            <a:fillRect/>
          </a:stretch>
        </p:blipFill>
        <p:spPr>
          <a:xfrm>
            <a:off x="323192" y="935450"/>
            <a:ext cx="4313841" cy="3355209"/>
          </a:xfrm>
          <a:prstGeom prst="rect">
            <a:avLst/>
          </a:prstGeom>
          <a:ln w="12700">
            <a:miter lim="400000"/>
          </a:ln>
        </p:spPr>
      </p:pic>
      <p:sp>
        <p:nvSpPr>
          <p:cNvPr id="165" name="TextBox 5"/>
          <p:cNvSpPr txBox="1"/>
          <p:nvPr/>
        </p:nvSpPr>
        <p:spPr>
          <a:xfrm>
            <a:off x="5131675" y="2356233"/>
            <a:ext cx="3572862" cy="3522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b="1"/>
            </a:pPr>
            <a:r>
              <a:t>Private key:</a:t>
            </a:r>
            <a:r>
              <a:rPr b="0"/>
              <a:t> 0xc9f4f55bdeb5ba0bd337f2dbc952a5439e20ef9af6203d25d014e7102d86aaeeL</a:t>
            </a:r>
          </a:p>
          <a:p>
            <a:pPr defTabSz="762000">
              <a:defRPr sz="1400" b="1"/>
            </a:pPr>
            <a:r>
              <a:t>Public key:</a:t>
            </a:r>
            <a:r>
              <a:rPr b="0"/>
              <a:t> 0xc44370819cb3b7b57b2aa7edf550a9a5410c234d27aff497458bbbfec8b6a327, 0x52a1a3e222cd89cbd2764b69bd9b0ea5c4fd6ca28861e1f2140eeff9c2e76487</a:t>
            </a:r>
          </a:p>
          <a:p>
            <a:pPr defTabSz="762000">
              <a:defRPr sz="1400"/>
            </a:pPr>
            <a:endParaRPr b="0"/>
          </a:p>
          <a:p>
            <a:pPr defTabSz="762000">
              <a:defRPr sz="1400" b="1"/>
            </a:pPr>
            <a:r>
              <a:t>G: </a:t>
            </a:r>
            <a:r>
              <a:rPr b="0"/>
              <a:t>(5066263022277343669578718895168534326250603453777594175500187360389116729240L, 32670510020758816978083085130507043184471273380659243275938904335757337482424L)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p:cNvSpPr txBox="1">
            <a:spLocks noGrp="1"/>
          </p:cNvSpPr>
          <p:nvPr>
            <p:ph type="title" idx="4294967295"/>
          </p:nvPr>
        </p:nvSpPr>
        <p:spPr>
          <a:xfrm>
            <a:off x="868679" y="491489"/>
            <a:ext cx="7406641" cy="857251"/>
          </a:xfrm>
          <a:prstGeom prst="rect">
            <a:avLst/>
          </a:prstGeom>
        </p:spPr>
        <p:txBody>
          <a:bodyPr lIns="41147" tIns="41147" rIns="41147" bIns="41147">
            <a:normAutofit/>
          </a:bodyPr>
          <a:lstStyle/>
          <a:p>
            <a:pPr>
              <a:defRPr sz="4200"/>
            </a:pPr>
            <a:endParaRPr/>
          </a:p>
        </p:txBody>
      </p:sp>
      <p:sp>
        <p:nvSpPr>
          <p:cNvPr id="57" name="Body"/>
          <p:cNvSpPr txBox="1">
            <a:spLocks noGrp="1"/>
          </p:cNvSpPr>
          <p:nvPr>
            <p:ph type="body" idx="4294967295"/>
          </p:nvPr>
        </p:nvSpPr>
        <p:spPr>
          <a:xfrm>
            <a:off x="868679" y="1485899"/>
            <a:ext cx="7406641" cy="3394712"/>
          </a:xfrm>
          <a:prstGeom prst="rect">
            <a:avLst/>
          </a:prstGeom>
        </p:spPr>
        <p:txBody>
          <a:bodyPr lIns="41147" tIns="41147" rIns="41147" bIns="41147">
            <a:normAutofit/>
          </a:bodyPr>
          <a:lstStyle/>
          <a:p>
            <a:pPr marL="321468" indent="-321468">
              <a:buChar char="•"/>
              <a:defRPr sz="3000"/>
            </a:pPr>
            <a:endParaRPr/>
          </a:p>
        </p:txBody>
      </p:sp>
      <p:pic>
        <p:nvPicPr>
          <p:cNvPr id="58" name="Image" descr="Image"/>
          <p:cNvPicPr>
            <a:picLocks noChangeAspect="1"/>
          </p:cNvPicPr>
          <p:nvPr/>
        </p:nvPicPr>
        <p:blipFill>
          <a:blip r:embed="rId2"/>
          <a:stretch>
            <a:fillRect/>
          </a:stretch>
        </p:blipFill>
        <p:spPr>
          <a:xfrm>
            <a:off x="605789" y="1137950"/>
            <a:ext cx="8229602" cy="4090610"/>
          </a:xfrm>
          <a:prstGeom prst="rect">
            <a:avLst/>
          </a:prstGeom>
          <a:ln w="12700">
            <a:miter lim="400000"/>
          </a:ln>
        </p:spPr>
      </p:pic>
      <p:sp>
        <p:nvSpPr>
          <p:cNvPr id="59" name="Overview"/>
          <p:cNvSpPr txBox="1"/>
          <p:nvPr/>
        </p:nvSpPr>
        <p:spPr>
          <a:xfrm>
            <a:off x="434339" y="313231"/>
            <a:ext cx="7098032" cy="5847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Overview</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345"/>
          <p:cNvSpPr txBox="1">
            <a:spLocks noGrp="1"/>
          </p:cNvSpPr>
          <p:nvPr>
            <p:ph type="title"/>
          </p:nvPr>
        </p:nvSpPr>
        <p:spPr>
          <a:xfrm>
            <a:off x="4469522" y="285750"/>
            <a:ext cx="7886701" cy="649701"/>
          </a:xfrm>
          <a:prstGeom prst="rect">
            <a:avLst/>
          </a:prstGeom>
        </p:spPr>
        <p:txBody>
          <a:bodyPr/>
          <a:lstStyle/>
          <a:p>
            <a:r>
              <a:t>Public and private keys with ECC</a:t>
            </a:r>
          </a:p>
        </p:txBody>
      </p:sp>
      <p:sp>
        <p:nvSpPr>
          <p:cNvPr id="168" name="TextBox 5"/>
          <p:cNvSpPr txBox="1"/>
          <p:nvPr/>
        </p:nvSpPr>
        <p:spPr>
          <a:xfrm>
            <a:off x="230570" y="285749"/>
            <a:ext cx="7330967" cy="48183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b="1"/>
            </a:pPr>
            <a:r>
              <a:t>-----BEGIN EC PARAMETERS-----</a:t>
            </a:r>
          </a:p>
          <a:p>
            <a:pPr defTabSz="762000">
              <a:defRPr sz="1400" b="1"/>
            </a:pPr>
            <a:r>
              <a:t>BgUrgQQACg==</a:t>
            </a:r>
          </a:p>
          <a:p>
            <a:pPr defTabSz="762000">
              <a:defRPr sz="1400" b="1"/>
            </a:pPr>
            <a:r>
              <a:t>-----END EC PARAMETERS-----</a:t>
            </a:r>
          </a:p>
          <a:p>
            <a:pPr defTabSz="762000">
              <a:defRPr sz="1400" b="1"/>
            </a:pPr>
            <a:r>
              <a:t>-----BEGIN EC PRIVATE KEY-----</a:t>
            </a:r>
          </a:p>
          <a:p>
            <a:pPr defTabSz="762000">
              <a:defRPr sz="1400" b="1"/>
            </a:pPr>
            <a:r>
              <a:t>MHQCAQEEIEa56GG2PTUJyIt4FydaMNItYsjNj6ZIbd7jXvDY4ElfoAcGBSuBBAAK</a:t>
            </a:r>
          </a:p>
          <a:p>
            <a:pPr defTabSz="762000">
              <a:defRPr sz="1400" b="1"/>
            </a:pPr>
            <a:r>
              <a:t>oUQDQgAEJQDn8/vd8oQpA/VE3ch0lM6VAprOTiV9VLp38rwfOog3qUYcTxxX/sxJ</a:t>
            </a:r>
          </a:p>
          <a:p>
            <a:pPr defTabSz="762000">
              <a:defRPr sz="1400" b="1"/>
            </a:pPr>
            <a:r>
              <a:t>l1M4HncqEopYIKkkovoFFi62Yph6nw==</a:t>
            </a:r>
          </a:p>
          <a:p>
            <a:pPr defTabSz="762000">
              <a:defRPr sz="1400" b="1"/>
            </a:pPr>
            <a:r>
              <a:t>-----END EC PRIVATE KEY-----</a:t>
            </a:r>
          </a:p>
          <a:p>
            <a:pPr defTabSz="762000">
              <a:defRPr sz="1400" b="1"/>
            </a:pPr>
            <a:r>
              <a:t>Private-Key: (256 bit)</a:t>
            </a:r>
          </a:p>
          <a:p>
            <a:pPr defTabSz="762000">
              <a:defRPr sz="1400" b="1"/>
            </a:pPr>
            <a:r>
              <a:t>priv:</a:t>
            </a:r>
          </a:p>
          <a:p>
            <a:pPr defTabSz="762000">
              <a:defRPr sz="1400" b="1"/>
            </a:pPr>
            <a:r>
              <a:t>    34:7c:b7:89:8c:d9:5f:eb:00:73:94:3e:bc:b9:97:</a:t>
            </a:r>
          </a:p>
          <a:p>
            <a:pPr defTabSz="762000">
              <a:defRPr sz="1400" b="1"/>
            </a:pPr>
            <a:r>
              <a:t>    89:67:ef:e7:f5:04:ba:04:a3:1b:4f:ec:b0:63:1c:</a:t>
            </a:r>
          </a:p>
          <a:p>
            <a:pPr defTabSz="762000">
              <a:defRPr sz="1400" b="1"/>
            </a:pPr>
            <a:r>
              <a:t>    66:10</a:t>
            </a:r>
          </a:p>
          <a:p>
            <a:pPr defTabSz="762000">
              <a:defRPr sz="1400" b="1"/>
            </a:pPr>
            <a:r>
              <a:t>pub: </a:t>
            </a:r>
          </a:p>
          <a:p>
            <a:pPr defTabSz="762000">
              <a:defRPr sz="1400" b="1"/>
            </a:pPr>
            <a:r>
              <a:t>    04:29:b0:50:38:a6:32:fc:89:a1:2b:65:80:7b:14:</a:t>
            </a:r>
          </a:p>
          <a:p>
            <a:pPr defTabSz="762000">
              <a:defRPr sz="1400" b="1"/>
            </a:pPr>
            <a:r>
              <a:t>    8e:20:f3:03:2a:34:85:1f:3a:63:1a:fc:30:96:83:</a:t>
            </a:r>
          </a:p>
          <a:p>
            <a:pPr defTabSz="762000">
              <a:defRPr sz="1400" b="1"/>
            </a:pPr>
            <a:r>
              <a:t>    c0:e0:b7:72:77:17:cf:0c:53:2f:b9:e9:48:de:c2:</a:t>
            </a:r>
          </a:p>
          <a:p>
            <a:pPr defTabSz="762000">
              <a:defRPr sz="1400" b="1"/>
            </a:pPr>
            <a:r>
              <a:t>    70:1c:74:12:8d:04:8d:18:55:af:34:ff:9b:0b:a4:</a:t>
            </a:r>
          </a:p>
          <a:p>
            <a:pPr defTabSz="762000">
              <a:defRPr sz="1400" b="1"/>
            </a:pPr>
            <a:r>
              <a:t>    8a:bb:1d:3b:b9</a:t>
            </a:r>
          </a:p>
          <a:p>
            <a:pPr defTabSz="762000">
              <a:defRPr sz="1400" b="1"/>
            </a:pPr>
            <a:r>
              <a:t>ASN1 OID: secp256k1</a:t>
            </a:r>
          </a:p>
          <a:p>
            <a:pPr defTabSz="762000">
              <a:defRPr sz="1400" b="1"/>
            </a:pPr>
            <a:r>
              <a:t>Field Type: prime-field</a:t>
            </a:r>
          </a:p>
        </p:txBody>
      </p:sp>
      <p:sp>
        <p:nvSpPr>
          <p:cNvPr id="169" name="TextBox 6"/>
          <p:cNvSpPr txBox="1"/>
          <p:nvPr/>
        </p:nvSpPr>
        <p:spPr>
          <a:xfrm>
            <a:off x="4469522" y="1535166"/>
            <a:ext cx="7330967" cy="3954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b="1"/>
            </a:pPr>
            <a:endParaRPr/>
          </a:p>
          <a:p>
            <a:pPr defTabSz="762000">
              <a:defRPr sz="1400" b="1"/>
            </a:pPr>
            <a:r>
              <a:t>Prime:</a:t>
            </a:r>
          </a:p>
          <a:p>
            <a:pPr defTabSz="762000">
              <a:defRPr sz="1400" b="1"/>
            </a:pPr>
            <a:r>
              <a:t>    00:ff:ff:ff:ff:ff:ff:ff:ff:ff:ff:ff:ff:ff:ff:</a:t>
            </a:r>
          </a:p>
          <a:p>
            <a:pPr defTabSz="762000">
              <a:defRPr sz="1400" b="1"/>
            </a:pPr>
            <a:r>
              <a:t>    ff:ff:ff:ff:ff:ff:ff:ff:ff:ff:ff:ff:ff:fe:ff:</a:t>
            </a:r>
          </a:p>
          <a:p>
            <a:pPr defTabSz="762000">
              <a:defRPr sz="1400" b="1"/>
            </a:pPr>
            <a:r>
              <a:t>    ff:fc:2f</a:t>
            </a:r>
          </a:p>
          <a:p>
            <a:pPr defTabSz="762000">
              <a:defRPr sz="1400" b="1"/>
            </a:pPr>
            <a:r>
              <a:t>A:    0</a:t>
            </a:r>
          </a:p>
          <a:p>
            <a:pPr defTabSz="762000">
              <a:defRPr sz="1400" b="1"/>
            </a:pPr>
            <a:r>
              <a:t>B:    7 (0x7)</a:t>
            </a:r>
          </a:p>
          <a:p>
            <a:pPr defTabSz="762000">
              <a:defRPr sz="1400" b="1"/>
            </a:pPr>
            <a:r>
              <a:t>Generator (uncompressed):</a:t>
            </a:r>
          </a:p>
          <a:p>
            <a:pPr defTabSz="762000">
              <a:defRPr sz="1400" b="1"/>
            </a:pPr>
            <a:r>
              <a:t>    04:79:be:66:7e:f9:dc:bb:ac:55:a0:62:95:ce:87:</a:t>
            </a:r>
          </a:p>
          <a:p>
            <a:pPr defTabSz="762000">
              <a:defRPr sz="1400" b="1"/>
            </a:pPr>
            <a:r>
              <a:t>    0b:07:02:9b:fc:db:2d:ce:28:d9:59:f2:81:5b:16:</a:t>
            </a:r>
          </a:p>
          <a:p>
            <a:pPr defTabSz="762000">
              <a:defRPr sz="1400" b="1"/>
            </a:pPr>
            <a:r>
              <a:t>    f8:17:98:48:3a:da:77:26:a3:c4:65:5d:a4:fb:fc:</a:t>
            </a:r>
          </a:p>
          <a:p>
            <a:pPr defTabSz="762000">
              <a:defRPr sz="1400" b="1"/>
            </a:pPr>
            <a:r>
              <a:t>    0e:11:08:a8:fd:17:b4:48:a6:85:54:19:9c:47:d0:</a:t>
            </a:r>
          </a:p>
          <a:p>
            <a:pPr defTabSz="762000">
              <a:defRPr sz="1400" b="1"/>
            </a:pPr>
            <a:r>
              <a:t>    8f:fb:10:d4:b8</a:t>
            </a:r>
          </a:p>
          <a:p>
            <a:pPr defTabSz="762000">
              <a:defRPr sz="1400" b="1"/>
            </a:pPr>
            <a:r>
              <a:t>Order: </a:t>
            </a:r>
          </a:p>
          <a:p>
            <a:pPr defTabSz="762000">
              <a:defRPr sz="1400" b="1"/>
            </a:pPr>
            <a:r>
              <a:t>    00:ff:ff:ff:ff:ff:ff:ff:ff:ff:ff:ff:ff:ff:ff:</a:t>
            </a:r>
          </a:p>
          <a:p>
            <a:pPr defTabSz="762000">
              <a:defRPr sz="1400" b="1"/>
            </a:pPr>
            <a:r>
              <a:t>    ff:fe:ba:ae:dc:e6:af:48:a0:3b:bf:d2:5e:8c:d0:</a:t>
            </a:r>
          </a:p>
          <a:p>
            <a:pPr defTabSz="762000">
              <a:defRPr sz="1400" b="1"/>
            </a:pPr>
            <a:r>
              <a:t>    36:41:41</a:t>
            </a:r>
          </a:p>
          <a:p>
            <a:pPr defTabSz="762000">
              <a:defRPr sz="1400" b="1"/>
            </a:pPr>
            <a:r>
              <a:t>Cofactor:  1 (0x1)</a:t>
            </a:r>
          </a:p>
        </p:txBody>
      </p:sp>
      <p:sp>
        <p:nvSpPr>
          <p:cNvPr id="170" name="TextBox 7"/>
          <p:cNvSpPr txBox="1"/>
          <p:nvPr/>
        </p:nvSpPr>
        <p:spPr>
          <a:xfrm>
            <a:off x="230570" y="4925479"/>
            <a:ext cx="3572861" cy="2844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a:pPr>
            <a:r>
              <a:t>Y</a:t>
            </a:r>
            <a:r>
              <a:rPr baseline="29428"/>
              <a:t>2</a:t>
            </a:r>
            <a:r>
              <a:t> == X</a:t>
            </a:r>
            <a:r>
              <a:rPr baseline="29428"/>
              <a:t>3</a:t>
            </a:r>
            <a:r>
              <a:t> + ax + b) mod p</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345"/>
          <p:cNvSpPr txBox="1">
            <a:spLocks noGrp="1"/>
          </p:cNvSpPr>
          <p:nvPr>
            <p:ph type="title"/>
          </p:nvPr>
        </p:nvSpPr>
        <p:spPr>
          <a:prstGeom prst="rect">
            <a:avLst/>
          </a:prstGeom>
        </p:spPr>
        <p:txBody>
          <a:bodyPr/>
          <a:lstStyle/>
          <a:p>
            <a:r>
              <a:t>ECDH</a:t>
            </a:r>
          </a:p>
        </p:txBody>
      </p:sp>
      <p:sp>
        <p:nvSpPr>
          <p:cNvPr id="173" name="Text Placeholder 1"/>
          <p:cNvSpPr txBox="1">
            <a:spLocks noGrp="1"/>
          </p:cNvSpPr>
          <p:nvPr>
            <p:ph type="body" idx="1"/>
          </p:nvPr>
        </p:nvSpPr>
        <p:spPr>
          <a:prstGeom prst="rect">
            <a:avLst/>
          </a:prstGeom>
        </p:spPr>
        <p:txBody>
          <a:bodyPr/>
          <a:lstStyle/>
          <a:p>
            <a:endParaRPr/>
          </a:p>
        </p:txBody>
      </p:sp>
      <p:pic>
        <p:nvPicPr>
          <p:cNvPr id="174" name="Picture 3" descr="Picture 3"/>
          <p:cNvPicPr>
            <a:picLocks noChangeAspect="1"/>
          </p:cNvPicPr>
          <p:nvPr/>
        </p:nvPicPr>
        <p:blipFill>
          <a:blip r:embed="rId2"/>
          <a:stretch>
            <a:fillRect/>
          </a:stretch>
        </p:blipFill>
        <p:spPr>
          <a:xfrm>
            <a:off x="971550" y="457200"/>
            <a:ext cx="7458075" cy="4972050"/>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77"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80"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grpSp>
        <p:nvGrpSpPr>
          <p:cNvPr id="183" name="image.png"/>
          <p:cNvGrpSpPr/>
          <p:nvPr/>
        </p:nvGrpSpPr>
        <p:grpSpPr>
          <a:xfrm>
            <a:off x="284161" y="874711"/>
            <a:ext cx="8836027" cy="4692653"/>
            <a:chOff x="0" y="0"/>
            <a:chExt cx="8836025" cy="4692651"/>
          </a:xfrm>
        </p:grpSpPr>
        <p:pic>
          <p:nvPicPr>
            <p:cNvPr id="181" name="image.png" descr="image.png"/>
            <p:cNvPicPr>
              <a:picLocks noChangeAspect="1"/>
            </p:cNvPicPr>
            <p:nvPr/>
          </p:nvPicPr>
          <p:blipFill>
            <a:blip r:embed="rId3"/>
            <a:stretch>
              <a:fillRect/>
            </a:stretch>
          </p:blipFill>
          <p:spPr>
            <a:xfrm>
              <a:off x="203200" y="203200"/>
              <a:ext cx="8429626" cy="4248152"/>
            </a:xfrm>
            <a:prstGeom prst="rect">
              <a:avLst/>
            </a:prstGeom>
            <a:ln w="12700" cap="flat">
              <a:noFill/>
              <a:miter lim="400000"/>
            </a:ln>
            <a:effectLst/>
          </p:spPr>
        </p:pic>
        <p:pic>
          <p:nvPicPr>
            <p:cNvPr id="182" name="image.png" descr="image.png"/>
            <p:cNvPicPr>
              <a:picLocks noChangeAspect="1"/>
            </p:cNvPicPr>
            <p:nvPr/>
          </p:nvPicPr>
          <p:blipFill>
            <a:blip r:embed="rId4"/>
            <a:stretch>
              <a:fillRect/>
            </a:stretch>
          </p:blipFill>
          <p:spPr>
            <a:xfrm>
              <a:off x="0" y="-1"/>
              <a:ext cx="8836026" cy="4692653"/>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83"/>
                                        </p:tgtEl>
                                        <p:attrNameLst>
                                          <p:attrName>style.visibility</p:attrName>
                                        </p:attrNameLst>
                                      </p:cBhvr>
                                      <p:to>
                                        <p:strVal val="visible"/>
                                      </p:to>
                                    </p:set>
                                    <p:anim calcmode="lin" valueType="num">
                                      <p:cBhvr>
                                        <p:cTn id="7" dur="1000" fill="hold"/>
                                        <p:tgtEl>
                                          <p:spTgt spid="183"/>
                                        </p:tgtEl>
                                        <p:attrNameLst>
                                          <p:attrName>ppt_x</p:attrName>
                                        </p:attrNameLst>
                                      </p:cBhvr>
                                      <p:tavLst>
                                        <p:tav tm="0">
                                          <p:val>
                                            <p:strVal val="0-#ppt_w/2"/>
                                          </p:val>
                                        </p:tav>
                                        <p:tav tm="100000">
                                          <p:val>
                                            <p:strVal val="#ppt_x"/>
                                          </p:val>
                                        </p:tav>
                                      </p:tavLst>
                                    </p:anim>
                                    <p:anim calcmode="lin" valueType="num">
                                      <p:cBhvr>
                                        <p:cTn id="8" dur="1000" fill="hold"/>
                                        <p:tgtEl>
                                          <p:spTgt spid="1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1"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dirty="0"/>
              <a:t>Passing Key Using Public Key</a:t>
            </a:r>
            <a:endParaRPr sz="1779" b="0" dirty="0"/>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3" name="Picture 2">
            <a:extLst>
              <a:ext uri="{FF2B5EF4-FFF2-40B4-BE49-F238E27FC236}">
                <a16:creationId xmlns:a16="http://schemas.microsoft.com/office/drawing/2014/main" id="{8547D05C-C6CA-6048-B6C8-EC1879D06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89"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90" name="image.tif" descr="image.tif"/>
          <p:cNvPicPr>
            <a:picLocks noChangeAspect="1"/>
          </p:cNvPicPr>
          <p:nvPr/>
        </p:nvPicPr>
        <p:blipFill>
          <a:blip r:embed="rId2"/>
          <a:stretch>
            <a:fillRect/>
          </a:stretch>
        </p:blipFill>
        <p:spPr>
          <a:xfrm>
            <a:off x="611187" y="490537"/>
            <a:ext cx="6732588" cy="5200651"/>
          </a:xfrm>
          <a:prstGeom prst="rect">
            <a:avLst/>
          </a:prstGeom>
          <a:ln w="12700">
            <a:miter lim="400000"/>
          </a:ln>
        </p:spPr>
      </p:pic>
      <p:sp>
        <p:nvSpPr>
          <p:cNvPr id="191" name="Key Exchange with Public Key"/>
          <p:cNvSpPr txBox="1"/>
          <p:nvPr/>
        </p:nvSpPr>
        <p:spPr>
          <a:xfrm>
            <a:off x="-31750" y="73342"/>
            <a:ext cx="8229600"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2000" b="1">
                <a:solidFill>
                  <a:srgbClr val="C00000"/>
                </a:solidFill>
              </a:defRPr>
            </a:lvl1pPr>
          </a:lstStyle>
          <a:p>
            <a:r>
              <a:t>Key Exchange with Public Key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endParaRPr sz="1779" b="0"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345"/>
          <p:cNvSpPr txBox="1">
            <a:spLocks noGrp="1"/>
          </p:cNvSpPr>
          <p:nvPr>
            <p:ph type="title"/>
          </p:nvPr>
        </p:nvSpPr>
        <p:spPr>
          <a:prstGeom prst="rect">
            <a:avLst/>
          </a:prstGeom>
        </p:spPr>
        <p:txBody>
          <a:bodyPr/>
          <a:lstStyle/>
          <a:p>
            <a:r>
              <a:t>Trust Infrastructures</a:t>
            </a:r>
          </a:p>
        </p:txBody>
      </p:sp>
      <p:pic>
        <p:nvPicPr>
          <p:cNvPr id="197" name="Picture 2" descr="Picture 2"/>
          <p:cNvPicPr>
            <a:picLocks noChangeAspect="1"/>
          </p:cNvPicPr>
          <p:nvPr/>
        </p:nvPicPr>
        <p:blipFill>
          <a:blip r:embed="rId2"/>
          <a:stretch>
            <a:fillRect/>
          </a:stretch>
        </p:blipFill>
        <p:spPr>
          <a:xfrm>
            <a:off x="1801905" y="976626"/>
            <a:ext cx="6556283" cy="445262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345"/>
          <p:cNvSpPr txBox="1">
            <a:spLocks noGrp="1"/>
          </p:cNvSpPr>
          <p:nvPr>
            <p:ph type="title"/>
          </p:nvPr>
        </p:nvSpPr>
        <p:spPr>
          <a:prstGeom prst="rect">
            <a:avLst/>
          </a:prstGeom>
        </p:spPr>
        <p:txBody>
          <a:bodyPr/>
          <a:lstStyle/>
          <a:p>
            <a:r>
              <a:t>Trust Infrastructures</a:t>
            </a:r>
          </a:p>
        </p:txBody>
      </p:sp>
      <p:pic>
        <p:nvPicPr>
          <p:cNvPr id="200" name="Picture 1" descr="Picture 1"/>
          <p:cNvPicPr>
            <a:picLocks noChangeAspect="1"/>
          </p:cNvPicPr>
          <p:nvPr/>
        </p:nvPicPr>
        <p:blipFill>
          <a:blip r:embed="rId2"/>
          <a:stretch>
            <a:fillRect/>
          </a:stretch>
        </p:blipFill>
        <p:spPr>
          <a:xfrm>
            <a:off x="3943350" y="285750"/>
            <a:ext cx="4507191" cy="5143500"/>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345"/>
          <p:cNvSpPr txBox="1">
            <a:spLocks noGrp="1"/>
          </p:cNvSpPr>
          <p:nvPr>
            <p:ph type="title"/>
          </p:nvPr>
        </p:nvSpPr>
        <p:spPr>
          <a:prstGeom prst="rect">
            <a:avLst/>
          </a:prstGeom>
        </p:spPr>
        <p:txBody>
          <a:bodyPr/>
          <a:lstStyle/>
          <a:p>
            <a:r>
              <a:t>Simple KDC</a:t>
            </a:r>
          </a:p>
        </p:txBody>
      </p:sp>
      <p:sp>
        <p:nvSpPr>
          <p:cNvPr id="203" name="Rectangle 31"/>
          <p:cNvSpPr txBox="1"/>
          <p:nvPr/>
        </p:nvSpPr>
        <p:spPr>
          <a:xfrm>
            <a:off x="45221" y="4990668"/>
            <a:ext cx="1519182" cy="451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04" name="Picture 2" descr="Picture 2"/>
          <p:cNvPicPr>
            <a:picLocks noChangeAspect="1"/>
          </p:cNvPicPr>
          <p:nvPr/>
        </p:nvPicPr>
        <p:blipFill>
          <a:blip r:embed="rId3"/>
          <a:stretch>
            <a:fillRect/>
          </a:stretch>
        </p:blipFill>
        <p:spPr>
          <a:xfrm>
            <a:off x="1680881" y="824020"/>
            <a:ext cx="6547529" cy="4605230"/>
          </a:xfrm>
          <a:prstGeom prst="rect">
            <a:avLst/>
          </a:prstGeom>
          <a:ln w="12700">
            <a:miter lim="400000"/>
          </a:ln>
        </p:spPr>
      </p:pic>
      <p:sp>
        <p:nvSpPr>
          <p:cNvPr id="205" name="Rectangle 1"/>
          <p:cNvSpPr/>
          <p:nvPr/>
        </p:nvSpPr>
        <p:spPr>
          <a:xfrm>
            <a:off x="4120029" y="198913"/>
            <a:ext cx="4921625" cy="4605655"/>
          </a:xfrm>
          <a:prstGeom prst="rect">
            <a:avLst/>
          </a:prstGeom>
          <a:solidFill>
            <a:srgbClr val="FFFFFF"/>
          </a:solidFill>
          <a:ln w="3175">
            <a:solidFill>
              <a:srgbClr val="5B9BD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spAutoFit/>
          </a:bodyPr>
          <a:lstStyle/>
          <a:p>
            <a:pPr defTabSz="762000">
              <a:defRPr sz="1400"/>
            </a:pPr>
            <a:r>
              <a:t>rnd = random.randint(1,2**128) </a:t>
            </a:r>
          </a:p>
          <a:p>
            <a:pPr defTabSz="762000">
              <a:defRPr sz="1400"/>
            </a:pPr>
            <a:r>
              <a:t>keyA= hashlib.md5(str(rnd)).digest() </a:t>
            </a:r>
          </a:p>
          <a:p>
            <a:pPr defTabSz="762000">
              <a:defRPr sz="1400"/>
            </a:pPr>
            <a:endParaRPr/>
          </a:p>
          <a:p>
            <a:pPr defTabSz="762000">
              <a:defRPr sz="1400"/>
            </a:pPr>
            <a:r>
              <a:t>rnd = random.randint(1,2**128) </a:t>
            </a:r>
          </a:p>
          <a:p>
            <a:pPr defTabSz="762000">
              <a:defRPr sz="1400"/>
            </a:pPr>
            <a:r>
              <a:t>keyB= hashlib.md5(str(rnd)).digest() </a:t>
            </a:r>
          </a:p>
          <a:p>
            <a:pPr defTabSz="762000">
              <a:defRPr sz="1400"/>
            </a:pPr>
            <a:endParaRPr/>
          </a:p>
          <a:p>
            <a:pPr defTabSz="762000">
              <a:defRPr sz="1400"/>
            </a:pPr>
            <a:r>
              <a:t>print 'Long-term Key Alice=',binascii.hexlify(keyA) </a:t>
            </a:r>
          </a:p>
          <a:p>
            <a:pPr defTabSz="762000">
              <a:defRPr sz="1400"/>
            </a:pPr>
            <a:r>
              <a:t>print 'Long-term Key Bob=',binascii.hexlify(keyB) </a:t>
            </a:r>
          </a:p>
          <a:p>
            <a:pPr defTabSz="762000">
              <a:defRPr sz="1400"/>
            </a:pPr>
            <a:endParaRPr/>
          </a:p>
          <a:p>
            <a:pPr defTabSz="762000">
              <a:defRPr sz="1400"/>
            </a:pPr>
            <a:r>
              <a:t>rnd = random.randint(1,2**128) </a:t>
            </a:r>
          </a:p>
          <a:p>
            <a:pPr defTabSz="762000">
              <a:defRPr sz="1400"/>
            </a:pPr>
            <a:endParaRPr/>
          </a:p>
          <a:p>
            <a:pPr defTabSz="762000">
              <a:defRPr sz="1400"/>
            </a:pPr>
            <a:r>
              <a:t>keySession= hashlib.md5(str(rnd)).hexdigest() </a:t>
            </a:r>
          </a:p>
          <a:p>
            <a:pPr defTabSz="762000">
              <a:defRPr sz="1400"/>
            </a:pPr>
            <a:r>
              <a:t>ya = encrypt(keySession,keyA,AES.MODE_ECB) </a:t>
            </a:r>
          </a:p>
          <a:p>
            <a:pPr defTabSz="762000">
              <a:defRPr sz="1400"/>
            </a:pPr>
            <a:r>
              <a:t>yb = encrypt(keySession,keyB,AES.MODE_ECB) </a:t>
            </a:r>
          </a:p>
          <a:p>
            <a:pPr defTabSz="762000">
              <a:defRPr sz="1400"/>
            </a:pPr>
            <a:endParaRPr/>
          </a:p>
          <a:p>
            <a:pPr defTabSz="762000">
              <a:defRPr sz="1400"/>
            </a:pPr>
            <a:r>
              <a:t>print "Encrypted key sent to Alice:",binascii.hexlify(ya) </a:t>
            </a:r>
          </a:p>
          <a:p>
            <a:pPr defTabSz="762000">
              <a:defRPr sz="1400"/>
            </a:pPr>
            <a:r>
              <a:t>print "Encrypted key sent to Bob:",binascii.hexlify(yb) </a:t>
            </a:r>
          </a:p>
          <a:p>
            <a:pPr defTabSz="762000">
              <a:defRPr sz="1400"/>
            </a:pPr>
            <a:endParaRPr/>
          </a:p>
          <a:p>
            <a:pPr defTabSz="762000">
              <a:defRPr sz="1400"/>
            </a:pPr>
            <a:r>
              <a:t>decipherA = decrypt(ya,keyA,AES.MODE_ECB) </a:t>
            </a:r>
          </a:p>
          <a:p>
            <a:pPr defTabSz="762000">
              <a:defRPr sz="1400"/>
            </a:pPr>
            <a:r>
              <a:t>decipherB = decrypt(yb,keyB,AES.MODE_ECB) </a:t>
            </a:r>
          </a:p>
          <a:p>
            <a:pPr defTabSz="762000">
              <a:defRPr sz="1400"/>
            </a:pPr>
            <a:r>
              <a:t>print "Session key:",decipherA print "Session key:",decipherB</a:t>
            </a:r>
          </a:p>
        </p:txBody>
      </p:sp>
      <p:sp>
        <p:nvSpPr>
          <p:cNvPr id="206" name="Rectangle 9"/>
          <p:cNvSpPr/>
          <p:nvPr/>
        </p:nvSpPr>
        <p:spPr>
          <a:xfrm>
            <a:off x="45221" y="3308392"/>
            <a:ext cx="6046298" cy="1798955"/>
          </a:xfrm>
          <a:prstGeom prst="rect">
            <a:avLst/>
          </a:prstGeom>
          <a:solidFill>
            <a:srgbClr val="FFFFFF"/>
          </a:solidFill>
          <a:ln w="3175">
            <a:solidFill>
              <a:srgbClr val="5B9BD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spAutoFit/>
          </a:bodyPr>
          <a:lstStyle/>
          <a:p>
            <a:pPr defTabSz="762000">
              <a:defRPr sz="1400"/>
            </a:pPr>
            <a:r>
              <a:t>Long-term Key Alice= 9997205ef32f910d094b11b5f02ffe23 </a:t>
            </a:r>
          </a:p>
          <a:p>
            <a:pPr defTabSz="762000">
              <a:defRPr sz="1400"/>
            </a:pPr>
            <a:r>
              <a:t>Long-term Key Bob= c2d0b8ac3567ac1f7305d223cecf3cbe </a:t>
            </a:r>
          </a:p>
          <a:p>
            <a:pPr defTabSz="762000">
              <a:defRPr sz="1400"/>
            </a:pPr>
            <a:r>
              <a:t>Encrypted key sent to Alice: 2c4ebf8e8748cb11065bb3cba7869c1af9d877c08805b2232ad4c7d8b2f987d5 </a:t>
            </a:r>
          </a:p>
          <a:p>
            <a:pPr defTabSz="762000">
              <a:defRPr sz="1400"/>
            </a:pPr>
            <a:r>
              <a:t>Encrypted key sent to Bob: 8d9d34a0cf2385a328643e83c11f5523b9d241db50d2e534c563dbbac9bb08ba </a:t>
            </a:r>
          </a:p>
          <a:p>
            <a:pPr defTabSz="762000">
              <a:defRPr sz="1400"/>
            </a:pPr>
            <a:r>
              <a:t>Session key: 0ff7556d5a49f4f84f1b7e7c61c7c869 </a:t>
            </a:r>
          </a:p>
          <a:p>
            <a:pPr defTabSz="762000">
              <a:defRPr sz="1400"/>
            </a:pPr>
            <a:r>
              <a:t>Session key: 0ff7556d5a49f4f84f1b7e7c61c7c869</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05"/>
                                        </p:tgtEl>
                                        <p:attrNameLst>
                                          <p:attrName>style.visibility</p:attrName>
                                        </p:attrNameLst>
                                      </p:cBhvr>
                                      <p:to>
                                        <p:strVal val="visible"/>
                                      </p:to>
                                    </p:set>
                                    <p:anim calcmode="lin" valueType="num">
                                      <p:cBhvr>
                                        <p:cTn id="7" dur="500" fill="hold"/>
                                        <p:tgtEl>
                                          <p:spTgt spid="205"/>
                                        </p:tgtEl>
                                        <p:attrNameLst>
                                          <p:attrName>ppt_x</p:attrName>
                                        </p:attrNameLst>
                                      </p:cBhvr>
                                      <p:tavLst>
                                        <p:tav tm="0">
                                          <p:val>
                                            <p:strVal val="#ppt_x"/>
                                          </p:val>
                                        </p:tav>
                                        <p:tav tm="100000">
                                          <p:val>
                                            <p:strVal val="#ppt_x"/>
                                          </p:val>
                                        </p:tav>
                                      </p:tavLst>
                                    </p:anim>
                                    <p:anim calcmode="lin" valueType="num">
                                      <p:cBhvr>
                                        <p:cTn id="8" dur="500" fill="hold"/>
                                        <p:tgtEl>
                                          <p:spTgt spid="2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206"/>
                                        </p:tgtEl>
                                        <p:attrNameLst>
                                          <p:attrName>style.visibility</p:attrName>
                                        </p:attrNameLst>
                                      </p:cBhvr>
                                      <p:to>
                                        <p:strVal val="visible"/>
                                      </p:to>
                                    </p:set>
                                    <p:anim calcmode="lin" valueType="num">
                                      <p:cBhvr>
                                        <p:cTn id="13" dur="500" fill="hold"/>
                                        <p:tgtEl>
                                          <p:spTgt spid="206"/>
                                        </p:tgtEl>
                                        <p:attrNameLst>
                                          <p:attrName>ppt_x</p:attrName>
                                        </p:attrNameLst>
                                      </p:cBhvr>
                                      <p:tavLst>
                                        <p:tav tm="0">
                                          <p:val>
                                            <p:strVal val="#ppt_x"/>
                                          </p:val>
                                        </p:tav>
                                        <p:tav tm="100000">
                                          <p:val>
                                            <p:strVal val="#ppt_x"/>
                                          </p:val>
                                        </p:tav>
                                      </p:tavLst>
                                    </p:anim>
                                    <p:anim calcmode="lin" valueType="num">
                                      <p:cBhvr>
                                        <p:cTn id="14" dur="500" fill="hold"/>
                                        <p:tgtEl>
                                          <p:spTgt spid="2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1" animBg="1" advAuto="0"/>
      <p:bldP spid="206" grpId="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p:cNvSpPr txBox="1">
            <a:spLocks noGrp="1"/>
          </p:cNvSpPr>
          <p:nvPr>
            <p:ph type="title" idx="4294967295"/>
          </p:nvPr>
        </p:nvSpPr>
        <p:spPr>
          <a:xfrm>
            <a:off x="868679" y="491489"/>
            <a:ext cx="7406641" cy="857251"/>
          </a:xfrm>
          <a:prstGeom prst="rect">
            <a:avLst/>
          </a:prstGeom>
        </p:spPr>
        <p:txBody>
          <a:bodyPr lIns="41147" tIns="41147" rIns="41147" bIns="41147">
            <a:normAutofit/>
          </a:bodyPr>
          <a:lstStyle/>
          <a:p>
            <a:pPr>
              <a:defRPr sz="4200"/>
            </a:pPr>
            <a:endParaRPr/>
          </a:p>
        </p:txBody>
      </p:sp>
      <p:sp>
        <p:nvSpPr>
          <p:cNvPr id="57" name="Body"/>
          <p:cNvSpPr txBox="1">
            <a:spLocks noGrp="1"/>
          </p:cNvSpPr>
          <p:nvPr>
            <p:ph type="body" idx="4294967295"/>
          </p:nvPr>
        </p:nvSpPr>
        <p:spPr>
          <a:xfrm>
            <a:off x="868679" y="1485899"/>
            <a:ext cx="7406641" cy="3394712"/>
          </a:xfrm>
          <a:prstGeom prst="rect">
            <a:avLst/>
          </a:prstGeom>
        </p:spPr>
        <p:txBody>
          <a:bodyPr lIns="41147" tIns="41147" rIns="41147" bIns="41147">
            <a:normAutofit/>
          </a:bodyPr>
          <a:lstStyle/>
          <a:p>
            <a:pPr marL="321468" indent="-321468">
              <a:buChar char="•"/>
              <a:defRPr sz="3000"/>
            </a:pPr>
            <a:endParaRPr/>
          </a:p>
        </p:txBody>
      </p:sp>
      <p:sp>
        <p:nvSpPr>
          <p:cNvPr id="59" name="Overview"/>
          <p:cNvSpPr txBox="1"/>
          <p:nvPr/>
        </p:nvSpPr>
        <p:spPr>
          <a:xfrm>
            <a:off x="434339" y="313231"/>
            <a:ext cx="7098032" cy="5847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Overview</a:t>
            </a:r>
          </a:p>
        </p:txBody>
      </p:sp>
    </p:spTree>
    <p:extLst>
      <p:ext uri="{BB962C8B-B14F-4D97-AF65-F5344CB8AC3E}">
        <p14:creationId xmlns:p14="http://schemas.microsoft.com/office/powerpoint/2010/main" val="874786733"/>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345"/>
          <p:cNvSpPr txBox="1">
            <a:spLocks noGrp="1"/>
          </p:cNvSpPr>
          <p:nvPr>
            <p:ph type="title"/>
          </p:nvPr>
        </p:nvSpPr>
        <p:spPr>
          <a:prstGeom prst="rect">
            <a:avLst/>
          </a:prstGeom>
        </p:spPr>
        <p:txBody>
          <a:bodyPr/>
          <a:lstStyle/>
          <a:p>
            <a:r>
              <a:t>Simple KDC (enhanced)</a:t>
            </a:r>
          </a:p>
        </p:txBody>
      </p:sp>
      <p:sp>
        <p:nvSpPr>
          <p:cNvPr id="209" name="Rectangle 31"/>
          <p:cNvSpPr txBox="1"/>
          <p:nvPr/>
        </p:nvSpPr>
        <p:spPr>
          <a:xfrm>
            <a:off x="45221" y="4990668"/>
            <a:ext cx="1519182" cy="451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10" name="Picture 2" descr="Picture 2"/>
          <p:cNvPicPr>
            <a:picLocks noChangeAspect="1"/>
          </p:cNvPicPr>
          <p:nvPr/>
        </p:nvPicPr>
        <p:blipFill>
          <a:blip r:embed="rId3"/>
          <a:stretch>
            <a:fillRect/>
          </a:stretch>
        </p:blipFill>
        <p:spPr>
          <a:xfrm>
            <a:off x="1849480" y="769844"/>
            <a:ext cx="6238428" cy="4659406"/>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a:t>keyexchange</a:t>
            </a:r>
            <a:br>
              <a:rPr sz="1779" b="0" dirty="0"/>
            </a:br>
            <a:endParaRPr sz="1779" b="0" dirty="0"/>
          </a:p>
        </p:txBody>
      </p:sp>
      <p:pic>
        <p:nvPicPr>
          <p:cNvPr id="3" name="Picture 2">
            <a:extLst>
              <a:ext uri="{FF2B5EF4-FFF2-40B4-BE49-F238E27FC236}">
                <a16:creationId xmlns:a16="http://schemas.microsoft.com/office/drawing/2014/main" id="{3C37343D-6EA0-EE49-9F2E-DA678803F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Image" descr="Image"/>
          <p:cNvPicPr>
            <a:picLocks noChangeAspect="1"/>
          </p:cNvPicPr>
          <p:nvPr/>
        </p:nvPicPr>
        <p:blipFill>
          <a:blip r:embed="rId2"/>
          <a:stretch>
            <a:fillRect/>
          </a:stretch>
        </p:blipFill>
        <p:spPr>
          <a:xfrm>
            <a:off x="80870" y="2443010"/>
            <a:ext cx="1637021" cy="2250220"/>
          </a:xfrm>
          <a:prstGeom prst="rect">
            <a:avLst/>
          </a:prstGeom>
          <a:ln w="12700">
            <a:miter lim="400000"/>
          </a:ln>
        </p:spPr>
      </p:pic>
      <p:grpSp>
        <p:nvGrpSpPr>
          <p:cNvPr id="64" name="Image"/>
          <p:cNvGrpSpPr/>
          <p:nvPr/>
        </p:nvGrpSpPr>
        <p:grpSpPr>
          <a:xfrm>
            <a:off x="1509975" y="1108006"/>
            <a:ext cx="6244433" cy="4039160"/>
            <a:chOff x="0" y="0"/>
            <a:chExt cx="6244432" cy="4039159"/>
          </a:xfrm>
        </p:grpSpPr>
        <p:pic>
          <p:nvPicPr>
            <p:cNvPr id="63" name="Image" descr="Image"/>
            <p:cNvPicPr>
              <a:picLocks noChangeAspect="1"/>
            </p:cNvPicPr>
            <p:nvPr/>
          </p:nvPicPr>
          <p:blipFill>
            <a:blip r:embed="rId3"/>
            <a:stretch>
              <a:fillRect/>
            </a:stretch>
          </p:blipFill>
          <p:spPr>
            <a:xfrm>
              <a:off x="76200" y="76200"/>
              <a:ext cx="6092033" cy="3874060"/>
            </a:xfrm>
            <a:prstGeom prst="rect">
              <a:avLst/>
            </a:prstGeom>
            <a:ln>
              <a:noFill/>
            </a:ln>
            <a:effectLst/>
          </p:spPr>
        </p:pic>
        <p:pic>
          <p:nvPicPr>
            <p:cNvPr id="62" name="Image" descr="Image"/>
            <p:cNvPicPr>
              <a:picLocks/>
            </p:cNvPicPr>
            <p:nvPr/>
          </p:nvPicPr>
          <p:blipFill>
            <a:blip r:embed="rId4"/>
            <a:stretch>
              <a:fillRect/>
            </a:stretch>
          </p:blipFill>
          <p:spPr>
            <a:xfrm>
              <a:off x="0" y="0"/>
              <a:ext cx="6244433" cy="4039160"/>
            </a:xfrm>
            <a:prstGeom prst="rect">
              <a:avLst/>
            </a:prstGeom>
            <a:effectLst/>
          </p:spPr>
        </p:pic>
      </p:grpSp>
      <p:sp>
        <p:nvSpPr>
          <p:cNvPr id="65" name="Crypto Wars"/>
          <p:cNvSpPr txBox="1">
            <a:spLocks noGrp="1"/>
          </p:cNvSpPr>
          <p:nvPr>
            <p:ph type="title"/>
          </p:nvPr>
        </p:nvSpPr>
        <p:spPr>
          <a:xfrm>
            <a:off x="57608" y="315227"/>
            <a:ext cx="4436270" cy="365457"/>
          </a:xfrm>
          <a:prstGeom prst="rect">
            <a:avLst/>
          </a:prstGeom>
        </p:spPr>
        <p:txBody>
          <a:bodyPr>
            <a:normAutofit fontScale="90000"/>
          </a:bodyPr>
          <a:lstStyle>
            <a:lvl1pPr defTabSz="701040">
              <a:defRPr sz="2576"/>
            </a:lvl1pPr>
          </a:lstStyle>
          <a:p>
            <a:r>
              <a:t>Crypto Wars</a:t>
            </a:r>
          </a:p>
        </p:txBody>
      </p:sp>
      <p:grpSp>
        <p:nvGrpSpPr>
          <p:cNvPr id="68" name="Screen Shot 2017-10-11 at 21.25.14.png"/>
          <p:cNvGrpSpPr/>
          <p:nvPr/>
        </p:nvGrpSpPr>
        <p:grpSpPr>
          <a:xfrm>
            <a:off x="1260235" y="1099720"/>
            <a:ext cx="3615340" cy="3521563"/>
            <a:chOff x="0" y="0"/>
            <a:chExt cx="3615339" cy="3521562"/>
          </a:xfrm>
        </p:grpSpPr>
        <p:pic>
          <p:nvPicPr>
            <p:cNvPr id="67" name="Screen Shot 2017-10-11 at 21.25.14.png" descr="Screen Shot 2017-10-11 at 21.25.14.png"/>
            <p:cNvPicPr>
              <a:picLocks noChangeAspect="1"/>
            </p:cNvPicPr>
            <p:nvPr/>
          </p:nvPicPr>
          <p:blipFill>
            <a:blip r:embed="rId5"/>
            <a:stretch>
              <a:fillRect/>
            </a:stretch>
          </p:blipFill>
          <p:spPr>
            <a:xfrm>
              <a:off x="50800" y="50800"/>
              <a:ext cx="3513740" cy="3407263"/>
            </a:xfrm>
            <a:prstGeom prst="rect">
              <a:avLst/>
            </a:prstGeom>
            <a:ln>
              <a:noFill/>
            </a:ln>
            <a:effectLst/>
          </p:spPr>
        </p:pic>
        <p:pic>
          <p:nvPicPr>
            <p:cNvPr id="66" name="Screen Shot 2017-10-11 at 21.25.14.png" descr="Screen Shot 2017-10-11 at 21.25.14.png"/>
            <p:cNvPicPr>
              <a:picLocks/>
            </p:cNvPicPr>
            <p:nvPr/>
          </p:nvPicPr>
          <p:blipFill>
            <a:blip r:embed="rId6"/>
            <a:stretch>
              <a:fillRect/>
            </a:stretch>
          </p:blipFill>
          <p:spPr>
            <a:xfrm>
              <a:off x="0" y="0"/>
              <a:ext cx="3615340" cy="3521563"/>
            </a:xfrm>
            <a:prstGeom prst="rect">
              <a:avLst/>
            </a:prstGeom>
            <a:effectLst/>
          </p:spPr>
        </p:pic>
      </p:grpSp>
      <p:grpSp>
        <p:nvGrpSpPr>
          <p:cNvPr id="71" name="Screen Shot 2017-10-11 at 21.26.41.png"/>
          <p:cNvGrpSpPr/>
          <p:nvPr/>
        </p:nvGrpSpPr>
        <p:grpSpPr>
          <a:xfrm>
            <a:off x="4099718" y="2099468"/>
            <a:ext cx="2230439" cy="1507333"/>
            <a:chOff x="0" y="0"/>
            <a:chExt cx="2230437" cy="1507331"/>
          </a:xfrm>
        </p:grpSpPr>
        <p:pic>
          <p:nvPicPr>
            <p:cNvPr id="70" name="Screen Shot 2017-10-11 at 21.26.41.png" descr="Screen Shot 2017-10-11 at 21.26.41.png"/>
            <p:cNvPicPr>
              <a:picLocks noChangeAspect="1"/>
            </p:cNvPicPr>
            <p:nvPr/>
          </p:nvPicPr>
          <p:blipFill>
            <a:blip r:embed="rId7"/>
            <a:stretch>
              <a:fillRect/>
            </a:stretch>
          </p:blipFill>
          <p:spPr>
            <a:xfrm>
              <a:off x="50800" y="50800"/>
              <a:ext cx="2128838" cy="1393032"/>
            </a:xfrm>
            <a:prstGeom prst="rect">
              <a:avLst/>
            </a:prstGeom>
            <a:ln>
              <a:noFill/>
            </a:ln>
            <a:effectLst/>
          </p:spPr>
        </p:pic>
        <p:pic>
          <p:nvPicPr>
            <p:cNvPr id="69" name="Screen Shot 2017-10-11 at 21.26.41.png" descr="Screen Shot 2017-10-11 at 21.26.41.png"/>
            <p:cNvPicPr>
              <a:picLocks/>
            </p:cNvPicPr>
            <p:nvPr/>
          </p:nvPicPr>
          <p:blipFill>
            <a:blip r:embed="rId8"/>
            <a:stretch>
              <a:fillRect/>
            </a:stretch>
          </p:blipFill>
          <p:spPr>
            <a:xfrm>
              <a:off x="0" y="0"/>
              <a:ext cx="2230438" cy="1507332"/>
            </a:xfrm>
            <a:prstGeom prst="rect">
              <a:avLst/>
            </a:prstGeom>
            <a:effectLst/>
          </p:spPr>
        </p:pic>
      </p:grpSp>
      <p:grpSp>
        <p:nvGrpSpPr>
          <p:cNvPr id="74" name="Screen Shot 2017-10-11 at 22.13.16.png"/>
          <p:cNvGrpSpPr/>
          <p:nvPr/>
        </p:nvGrpSpPr>
        <p:grpSpPr>
          <a:xfrm>
            <a:off x="1665648" y="983257"/>
            <a:ext cx="4059238" cy="3750470"/>
            <a:chOff x="0" y="0"/>
            <a:chExt cx="4059237" cy="3750468"/>
          </a:xfrm>
        </p:grpSpPr>
        <p:pic>
          <p:nvPicPr>
            <p:cNvPr id="73" name="Screen Shot 2017-10-11 at 22.13.16.png" descr="Screen Shot 2017-10-11 at 22.13.16.png"/>
            <p:cNvPicPr>
              <a:picLocks noChangeAspect="1"/>
            </p:cNvPicPr>
            <p:nvPr/>
          </p:nvPicPr>
          <p:blipFill>
            <a:blip r:embed="rId9"/>
            <a:stretch>
              <a:fillRect/>
            </a:stretch>
          </p:blipFill>
          <p:spPr>
            <a:xfrm>
              <a:off x="50800" y="50800"/>
              <a:ext cx="3957638" cy="3636169"/>
            </a:xfrm>
            <a:prstGeom prst="rect">
              <a:avLst/>
            </a:prstGeom>
            <a:ln>
              <a:noFill/>
            </a:ln>
            <a:effectLst/>
          </p:spPr>
        </p:pic>
        <p:pic>
          <p:nvPicPr>
            <p:cNvPr id="72" name="Screen Shot 2017-10-11 at 22.13.16.png" descr="Screen Shot 2017-10-11 at 22.13.16.png"/>
            <p:cNvPicPr>
              <a:picLocks/>
            </p:cNvPicPr>
            <p:nvPr/>
          </p:nvPicPr>
          <p:blipFill>
            <a:blip r:embed="rId10"/>
            <a:stretch>
              <a:fillRect/>
            </a:stretch>
          </p:blipFill>
          <p:spPr>
            <a:xfrm>
              <a:off x="0" y="0"/>
              <a:ext cx="4059238" cy="3750469"/>
            </a:xfrm>
            <a:prstGeom prst="rect">
              <a:avLst/>
            </a:prstGeom>
            <a:effectLst/>
          </p:spPr>
        </p:pic>
      </p:grpSp>
      <p:grpSp>
        <p:nvGrpSpPr>
          <p:cNvPr id="77" name="Screen Shot 2017-10-11 at 22.14.00.png"/>
          <p:cNvGrpSpPr/>
          <p:nvPr/>
        </p:nvGrpSpPr>
        <p:grpSpPr>
          <a:xfrm>
            <a:off x="1795740" y="798231"/>
            <a:ext cx="3799054" cy="3750470"/>
            <a:chOff x="0" y="0"/>
            <a:chExt cx="3799052" cy="3750468"/>
          </a:xfrm>
        </p:grpSpPr>
        <p:pic>
          <p:nvPicPr>
            <p:cNvPr id="76" name="Screen Shot 2017-10-11 at 22.14.00.png" descr="Screen Shot 2017-10-11 at 22.14.00.png"/>
            <p:cNvPicPr>
              <a:picLocks noChangeAspect="1"/>
            </p:cNvPicPr>
            <p:nvPr/>
          </p:nvPicPr>
          <p:blipFill>
            <a:blip r:embed="rId11"/>
            <a:stretch>
              <a:fillRect/>
            </a:stretch>
          </p:blipFill>
          <p:spPr>
            <a:xfrm>
              <a:off x="50800" y="50800"/>
              <a:ext cx="3697453" cy="3636169"/>
            </a:xfrm>
            <a:prstGeom prst="rect">
              <a:avLst/>
            </a:prstGeom>
            <a:ln>
              <a:noFill/>
            </a:ln>
            <a:effectLst/>
          </p:spPr>
        </p:pic>
        <p:pic>
          <p:nvPicPr>
            <p:cNvPr id="75" name="Screen Shot 2017-10-11 at 22.14.00.png" descr="Screen Shot 2017-10-11 at 22.14.00.png"/>
            <p:cNvPicPr>
              <a:picLocks/>
            </p:cNvPicPr>
            <p:nvPr/>
          </p:nvPicPr>
          <p:blipFill>
            <a:blip r:embed="rId12"/>
            <a:stretch>
              <a:fillRect/>
            </a:stretch>
          </p:blipFill>
          <p:spPr>
            <a:xfrm>
              <a:off x="0" y="0"/>
              <a:ext cx="3799053" cy="3750469"/>
            </a:xfrm>
            <a:prstGeom prst="rect">
              <a:avLst/>
            </a:prstGeom>
            <a:effectLst/>
          </p:spPr>
        </p:pic>
      </p:grpSp>
      <p:grpSp>
        <p:nvGrpSpPr>
          <p:cNvPr id="80" name="Screen Shot 2017-10-11 at 22.14.53.png"/>
          <p:cNvGrpSpPr/>
          <p:nvPr/>
        </p:nvGrpSpPr>
        <p:grpSpPr>
          <a:xfrm>
            <a:off x="1295995" y="982373"/>
            <a:ext cx="5727459" cy="3658201"/>
            <a:chOff x="0" y="0"/>
            <a:chExt cx="5727457" cy="3658199"/>
          </a:xfrm>
        </p:grpSpPr>
        <p:pic>
          <p:nvPicPr>
            <p:cNvPr id="79" name="Screen Shot 2017-10-11 at 22.14.53.png" descr="Screen Shot 2017-10-11 at 22.14.53.png"/>
            <p:cNvPicPr>
              <a:picLocks noChangeAspect="1"/>
            </p:cNvPicPr>
            <p:nvPr/>
          </p:nvPicPr>
          <p:blipFill>
            <a:blip r:embed="rId13"/>
            <a:stretch>
              <a:fillRect/>
            </a:stretch>
          </p:blipFill>
          <p:spPr>
            <a:xfrm>
              <a:off x="50800" y="50800"/>
              <a:ext cx="5625858" cy="3543900"/>
            </a:xfrm>
            <a:prstGeom prst="rect">
              <a:avLst/>
            </a:prstGeom>
            <a:ln>
              <a:noFill/>
            </a:ln>
            <a:effectLst/>
          </p:spPr>
        </p:pic>
        <p:pic>
          <p:nvPicPr>
            <p:cNvPr id="78" name="Screen Shot 2017-10-11 at 22.14.53.png" descr="Screen Shot 2017-10-11 at 22.14.53.png"/>
            <p:cNvPicPr>
              <a:picLocks/>
            </p:cNvPicPr>
            <p:nvPr/>
          </p:nvPicPr>
          <p:blipFill>
            <a:blip r:embed="rId14"/>
            <a:stretch>
              <a:fillRect/>
            </a:stretch>
          </p:blipFill>
          <p:spPr>
            <a:xfrm>
              <a:off x="0" y="0"/>
              <a:ext cx="5727458" cy="3658200"/>
            </a:xfrm>
            <a:prstGeom prst="rect">
              <a:avLst/>
            </a:prstGeom>
            <a:effectLst/>
          </p:spPr>
        </p:pic>
      </p:grpSp>
      <p:grpSp>
        <p:nvGrpSpPr>
          <p:cNvPr id="83" name="DOiBBuAW0AAr1te.jpg"/>
          <p:cNvGrpSpPr/>
          <p:nvPr/>
        </p:nvGrpSpPr>
        <p:grpSpPr>
          <a:xfrm>
            <a:off x="6449118" y="591169"/>
            <a:ext cx="2582018" cy="4523931"/>
            <a:chOff x="0" y="0"/>
            <a:chExt cx="2582016" cy="4523929"/>
          </a:xfrm>
        </p:grpSpPr>
        <p:pic>
          <p:nvPicPr>
            <p:cNvPr id="82" name="DOiBBuAW0AAr1te.jpg" descr="DOiBBuAW0AAr1te.jpg"/>
            <p:cNvPicPr>
              <a:picLocks noChangeAspect="1"/>
            </p:cNvPicPr>
            <p:nvPr/>
          </p:nvPicPr>
          <p:blipFill>
            <a:blip r:embed="rId15"/>
            <a:stretch>
              <a:fillRect/>
            </a:stretch>
          </p:blipFill>
          <p:spPr>
            <a:xfrm>
              <a:off x="50800" y="50800"/>
              <a:ext cx="2480417" cy="4409630"/>
            </a:xfrm>
            <a:prstGeom prst="rect">
              <a:avLst/>
            </a:prstGeom>
            <a:ln>
              <a:noFill/>
            </a:ln>
            <a:effectLst/>
          </p:spPr>
        </p:pic>
        <p:pic>
          <p:nvPicPr>
            <p:cNvPr id="81" name="DOiBBuAW0AAr1te.jpg" descr="DOiBBuAW0AAr1te.jpg"/>
            <p:cNvPicPr>
              <a:picLocks/>
            </p:cNvPicPr>
            <p:nvPr/>
          </p:nvPicPr>
          <p:blipFill>
            <a:blip r:embed="rId16"/>
            <a:stretch>
              <a:fillRect/>
            </a:stretch>
          </p:blipFill>
          <p:spPr>
            <a:xfrm>
              <a:off x="0" y="0"/>
              <a:ext cx="2582017" cy="4523930"/>
            </a:xfrm>
            <a:prstGeom prst="rect">
              <a:avLst/>
            </a:prstGeom>
            <a:effectLst/>
          </p:spPr>
        </p:pic>
      </p:grpSp>
      <p:grpSp>
        <p:nvGrpSpPr>
          <p:cNvPr id="86" name="Screen Shot 2017-11-19 at 16.00.08.png"/>
          <p:cNvGrpSpPr/>
          <p:nvPr/>
        </p:nvGrpSpPr>
        <p:grpSpPr>
          <a:xfrm>
            <a:off x="415717" y="836496"/>
            <a:ext cx="4367753" cy="1656864"/>
            <a:chOff x="0" y="0"/>
            <a:chExt cx="4367752" cy="1656863"/>
          </a:xfrm>
        </p:grpSpPr>
        <p:pic>
          <p:nvPicPr>
            <p:cNvPr id="85" name="Screen Shot 2017-11-19 at 16.00.08.png" descr="Screen Shot 2017-11-19 at 16.00.08.png"/>
            <p:cNvPicPr>
              <a:picLocks noChangeAspect="1"/>
            </p:cNvPicPr>
            <p:nvPr/>
          </p:nvPicPr>
          <p:blipFill>
            <a:blip r:embed="rId17"/>
            <a:stretch>
              <a:fillRect/>
            </a:stretch>
          </p:blipFill>
          <p:spPr>
            <a:xfrm>
              <a:off x="50800" y="50800"/>
              <a:ext cx="4266153" cy="1542564"/>
            </a:xfrm>
            <a:prstGeom prst="rect">
              <a:avLst/>
            </a:prstGeom>
            <a:ln>
              <a:noFill/>
            </a:ln>
            <a:effectLst/>
          </p:spPr>
        </p:pic>
        <p:pic>
          <p:nvPicPr>
            <p:cNvPr id="84" name="Screen Shot 2017-11-19 at 16.00.08.png" descr="Screen Shot 2017-11-19 at 16.00.08.png"/>
            <p:cNvPicPr>
              <a:picLocks/>
            </p:cNvPicPr>
            <p:nvPr/>
          </p:nvPicPr>
          <p:blipFill>
            <a:blip r:embed="rId18"/>
            <a:stretch>
              <a:fillRect/>
            </a:stretch>
          </p:blipFill>
          <p:spPr>
            <a:xfrm>
              <a:off x="0" y="0"/>
              <a:ext cx="4367753" cy="1656864"/>
            </a:xfrm>
            <a:prstGeom prst="rect">
              <a:avLst/>
            </a:prstGeom>
            <a:effectLst/>
          </p:spPr>
        </p:pic>
      </p:grpSp>
      <p:grpSp>
        <p:nvGrpSpPr>
          <p:cNvPr id="89" name="investigatory_powers_bill.jpg"/>
          <p:cNvGrpSpPr/>
          <p:nvPr/>
        </p:nvGrpSpPr>
        <p:grpSpPr>
          <a:xfrm>
            <a:off x="3081347" y="1396886"/>
            <a:ext cx="5727458" cy="2927230"/>
            <a:chOff x="0" y="0"/>
            <a:chExt cx="5727457" cy="2927228"/>
          </a:xfrm>
        </p:grpSpPr>
        <p:pic>
          <p:nvPicPr>
            <p:cNvPr id="88" name="investigatory_powers_bill.jpg" descr="investigatory_powers_bill.jpg"/>
            <p:cNvPicPr>
              <a:picLocks noChangeAspect="1"/>
            </p:cNvPicPr>
            <p:nvPr/>
          </p:nvPicPr>
          <p:blipFill>
            <a:blip r:embed="rId19"/>
            <a:stretch>
              <a:fillRect/>
            </a:stretch>
          </p:blipFill>
          <p:spPr>
            <a:xfrm>
              <a:off x="50800" y="50800"/>
              <a:ext cx="5625858" cy="2812929"/>
            </a:xfrm>
            <a:prstGeom prst="rect">
              <a:avLst/>
            </a:prstGeom>
            <a:ln>
              <a:noFill/>
            </a:ln>
            <a:effectLst/>
          </p:spPr>
        </p:pic>
        <p:pic>
          <p:nvPicPr>
            <p:cNvPr id="87" name="investigatory_powers_bill.jpg" descr="investigatory_powers_bill.jpg"/>
            <p:cNvPicPr>
              <a:picLocks/>
            </p:cNvPicPr>
            <p:nvPr/>
          </p:nvPicPr>
          <p:blipFill>
            <a:blip r:embed="rId20"/>
            <a:stretch>
              <a:fillRect/>
            </a:stretch>
          </p:blipFill>
          <p:spPr>
            <a:xfrm>
              <a:off x="0" y="0"/>
              <a:ext cx="5727458" cy="2927229"/>
            </a:xfrm>
            <a:prstGeom prst="rect">
              <a:avLst/>
            </a:prstGeom>
            <a:effectLst/>
          </p:spPr>
        </p:pic>
      </p:grpSp>
    </p:spTree>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68"/>
                                        </p:tgtEl>
                                        <p:attrNameLst>
                                          <p:attrName>style.visibility</p:attrName>
                                        </p:attrNameLst>
                                      </p:cBhvr>
                                      <p:to>
                                        <p:strVal val="visible"/>
                                      </p:to>
                                    </p:set>
                                    <p:anim calcmode="lin" valueType="num">
                                      <p:cBhvr>
                                        <p:cTn id="7" dur="1000" fill="hold"/>
                                        <p:tgtEl>
                                          <p:spTgt spid="68"/>
                                        </p:tgtEl>
                                        <p:attrNameLst>
                                          <p:attrName>ppt_x</p:attrName>
                                        </p:attrNameLst>
                                      </p:cBhvr>
                                      <p:tavLst>
                                        <p:tav tm="0">
                                          <p:val>
                                            <p:strVal val="0-#ppt_w/2"/>
                                          </p:val>
                                        </p:tav>
                                        <p:tav tm="100000">
                                          <p:val>
                                            <p:strVal val="#ppt_x"/>
                                          </p:val>
                                        </p:tav>
                                      </p:tavLst>
                                    </p:anim>
                                    <p:anim calcmode="lin" valueType="num">
                                      <p:cBhvr>
                                        <p:cTn id="8" dur="10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71"/>
                                        </p:tgtEl>
                                        <p:attrNameLst>
                                          <p:attrName>style.visibility</p:attrName>
                                        </p:attrNameLst>
                                      </p:cBhvr>
                                      <p:to>
                                        <p:strVal val="visible"/>
                                      </p:to>
                                    </p:set>
                                    <p:anim calcmode="lin" valueType="num">
                                      <p:cBhvr>
                                        <p:cTn id="13" dur="1000" fill="hold"/>
                                        <p:tgtEl>
                                          <p:spTgt spid="71"/>
                                        </p:tgtEl>
                                        <p:attrNameLst>
                                          <p:attrName>ppt_x</p:attrName>
                                        </p:attrNameLst>
                                      </p:cBhvr>
                                      <p:tavLst>
                                        <p:tav tm="0">
                                          <p:val>
                                            <p:strVal val="0-#ppt_w/2"/>
                                          </p:val>
                                        </p:tav>
                                        <p:tav tm="100000">
                                          <p:val>
                                            <p:strVal val="#ppt_x"/>
                                          </p:val>
                                        </p:tav>
                                      </p:tavLst>
                                    </p:anim>
                                    <p:anim calcmode="lin" valueType="num">
                                      <p:cBhvr>
                                        <p:cTn id="14" dur="10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74"/>
                                        </p:tgtEl>
                                        <p:attrNameLst>
                                          <p:attrName>style.visibility</p:attrName>
                                        </p:attrNameLst>
                                      </p:cBhvr>
                                      <p:to>
                                        <p:strVal val="visible"/>
                                      </p:to>
                                    </p:set>
                                    <p:anim calcmode="lin" valueType="num">
                                      <p:cBhvr>
                                        <p:cTn id="19" dur="1000" fill="hold"/>
                                        <p:tgtEl>
                                          <p:spTgt spid="74"/>
                                        </p:tgtEl>
                                        <p:attrNameLst>
                                          <p:attrName>ppt_x</p:attrName>
                                        </p:attrNameLst>
                                      </p:cBhvr>
                                      <p:tavLst>
                                        <p:tav tm="0">
                                          <p:val>
                                            <p:strVal val="0-#ppt_w/2"/>
                                          </p:val>
                                        </p:tav>
                                        <p:tav tm="100000">
                                          <p:val>
                                            <p:strVal val="#ppt_x"/>
                                          </p:val>
                                        </p:tav>
                                      </p:tavLst>
                                    </p:anim>
                                    <p:anim calcmode="lin" valueType="num">
                                      <p:cBhvr>
                                        <p:cTn id="20" dur="10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77"/>
                                        </p:tgtEl>
                                        <p:attrNameLst>
                                          <p:attrName>style.visibility</p:attrName>
                                        </p:attrNameLst>
                                      </p:cBhvr>
                                      <p:to>
                                        <p:strVal val="visible"/>
                                      </p:to>
                                    </p:set>
                                    <p:anim calcmode="lin" valueType="num">
                                      <p:cBhvr>
                                        <p:cTn id="25" dur="1000" fill="hold"/>
                                        <p:tgtEl>
                                          <p:spTgt spid="77"/>
                                        </p:tgtEl>
                                        <p:attrNameLst>
                                          <p:attrName>ppt_x</p:attrName>
                                        </p:attrNameLst>
                                      </p:cBhvr>
                                      <p:tavLst>
                                        <p:tav tm="0">
                                          <p:val>
                                            <p:strVal val="0-#ppt_w/2"/>
                                          </p:val>
                                        </p:tav>
                                        <p:tav tm="100000">
                                          <p:val>
                                            <p:strVal val="#ppt_x"/>
                                          </p:val>
                                        </p:tav>
                                      </p:tavLst>
                                    </p:anim>
                                    <p:anim calcmode="lin" valueType="num">
                                      <p:cBhvr>
                                        <p:cTn id="26" dur="10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80"/>
                                        </p:tgtEl>
                                        <p:attrNameLst>
                                          <p:attrName>style.visibility</p:attrName>
                                        </p:attrNameLst>
                                      </p:cBhvr>
                                      <p:to>
                                        <p:strVal val="visible"/>
                                      </p:to>
                                    </p:set>
                                    <p:anim calcmode="lin" valueType="num">
                                      <p:cBhvr>
                                        <p:cTn id="31" dur="1000" fill="hold"/>
                                        <p:tgtEl>
                                          <p:spTgt spid="80"/>
                                        </p:tgtEl>
                                        <p:attrNameLst>
                                          <p:attrName>ppt_x</p:attrName>
                                        </p:attrNameLst>
                                      </p:cBhvr>
                                      <p:tavLst>
                                        <p:tav tm="0">
                                          <p:val>
                                            <p:strVal val="0-#ppt_w/2"/>
                                          </p:val>
                                        </p:tav>
                                        <p:tav tm="100000">
                                          <p:val>
                                            <p:strVal val="#ppt_x"/>
                                          </p:val>
                                        </p:tav>
                                      </p:tavLst>
                                    </p:anim>
                                    <p:anim calcmode="lin" valueType="num">
                                      <p:cBhvr>
                                        <p:cTn id="32" dur="10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83"/>
                                        </p:tgtEl>
                                        <p:attrNameLst>
                                          <p:attrName>style.visibility</p:attrName>
                                        </p:attrNameLst>
                                      </p:cBhvr>
                                      <p:to>
                                        <p:strVal val="visible"/>
                                      </p:to>
                                    </p:set>
                                    <p:anim calcmode="lin" valueType="num">
                                      <p:cBhvr>
                                        <p:cTn id="37" dur="1000" fill="hold"/>
                                        <p:tgtEl>
                                          <p:spTgt spid="83"/>
                                        </p:tgtEl>
                                        <p:attrNameLst>
                                          <p:attrName>ppt_x</p:attrName>
                                        </p:attrNameLst>
                                      </p:cBhvr>
                                      <p:tavLst>
                                        <p:tav tm="0">
                                          <p:val>
                                            <p:strVal val="0-#ppt_w/2"/>
                                          </p:val>
                                        </p:tav>
                                        <p:tav tm="100000">
                                          <p:val>
                                            <p:strVal val="#ppt_x"/>
                                          </p:val>
                                        </p:tav>
                                      </p:tavLst>
                                    </p:anim>
                                    <p:anim calcmode="lin" valueType="num">
                                      <p:cBhvr>
                                        <p:cTn id="38" dur="1000" fill="hold"/>
                                        <p:tgtEl>
                                          <p:spTgt spid="8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7" nodeType="clickEffect">
                                  <p:stCondLst>
                                    <p:cond delay="0"/>
                                  </p:stCondLst>
                                  <p:iterate>
                                    <p:tmAbs val="0"/>
                                  </p:iterate>
                                  <p:childTnLst>
                                    <p:set>
                                      <p:cBhvr>
                                        <p:cTn id="42" fill="hold"/>
                                        <p:tgtEl>
                                          <p:spTgt spid="86"/>
                                        </p:tgtEl>
                                        <p:attrNameLst>
                                          <p:attrName>style.visibility</p:attrName>
                                        </p:attrNameLst>
                                      </p:cBhvr>
                                      <p:to>
                                        <p:strVal val="visible"/>
                                      </p:to>
                                    </p:set>
                                    <p:anim calcmode="lin" valueType="num">
                                      <p:cBhvr>
                                        <p:cTn id="43" dur="1000" fill="hold"/>
                                        <p:tgtEl>
                                          <p:spTgt spid="86"/>
                                        </p:tgtEl>
                                        <p:attrNameLst>
                                          <p:attrName>ppt_x</p:attrName>
                                        </p:attrNameLst>
                                      </p:cBhvr>
                                      <p:tavLst>
                                        <p:tav tm="0">
                                          <p:val>
                                            <p:strVal val="0-#ppt_w/2"/>
                                          </p:val>
                                        </p:tav>
                                        <p:tav tm="100000">
                                          <p:val>
                                            <p:strVal val="#ppt_x"/>
                                          </p:val>
                                        </p:tav>
                                      </p:tavLst>
                                    </p:anim>
                                    <p:anim calcmode="lin" valueType="num">
                                      <p:cBhvr>
                                        <p:cTn id="44" dur="10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8" nodeType="clickEffect">
                                  <p:stCondLst>
                                    <p:cond delay="0"/>
                                  </p:stCondLst>
                                  <p:iterate>
                                    <p:tmAbs val="0"/>
                                  </p:iterate>
                                  <p:childTnLst>
                                    <p:set>
                                      <p:cBhvr>
                                        <p:cTn id="48" fill="hold"/>
                                        <p:tgtEl>
                                          <p:spTgt spid="89"/>
                                        </p:tgtEl>
                                        <p:attrNameLst>
                                          <p:attrName>style.visibility</p:attrName>
                                        </p:attrNameLst>
                                      </p:cBhvr>
                                      <p:to>
                                        <p:strVal val="visible"/>
                                      </p:to>
                                    </p:set>
                                    <p:anim calcmode="lin" valueType="num">
                                      <p:cBhvr>
                                        <p:cTn id="49" dur="1000" fill="hold"/>
                                        <p:tgtEl>
                                          <p:spTgt spid="89"/>
                                        </p:tgtEl>
                                        <p:attrNameLst>
                                          <p:attrName>ppt_x</p:attrName>
                                        </p:attrNameLst>
                                      </p:cBhvr>
                                      <p:tavLst>
                                        <p:tav tm="0">
                                          <p:val>
                                            <p:strVal val="0-#ppt_w/2"/>
                                          </p:val>
                                        </p:tav>
                                        <p:tav tm="100000">
                                          <p:val>
                                            <p:strVal val="#ppt_x"/>
                                          </p:val>
                                        </p:tav>
                                      </p:tavLst>
                                    </p:anim>
                                    <p:anim calcmode="lin" valueType="num">
                                      <p:cBhvr>
                                        <p:cTn id="50" dur="10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1" animBg="1" advAuto="0"/>
      <p:bldP spid="71" grpId="2" animBg="1" advAuto="0"/>
      <p:bldP spid="74" grpId="3" animBg="1" advAuto="0"/>
      <p:bldP spid="77" grpId="4" animBg="1" advAuto="0"/>
      <p:bldP spid="80" grpId="5" animBg="1" advAuto="0"/>
      <p:bldP spid="83" grpId="6" animBg="1" advAuto="0"/>
      <p:bldP spid="86" grpId="7" animBg="1" advAuto="0"/>
      <p:bldP spid="89" grpId="8"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92" name="Body"/>
          <p:cNvSpPr txBox="1">
            <a:spLocks noGrp="1"/>
          </p:cNvSpPr>
          <p:nvPr>
            <p:ph type="body" idx="4294967295"/>
          </p:nvPr>
        </p:nvSpPr>
        <p:spPr>
          <a:xfrm>
            <a:off x="457200" y="1092200"/>
            <a:ext cx="8229600" cy="3771900"/>
          </a:xfrm>
          <a:prstGeom prst="rect">
            <a:avLst/>
          </a:prstGeom>
        </p:spPr>
        <p:txBody>
          <a:bodyPr>
            <a:normAutofit/>
          </a:bodyPr>
          <a:lstStyle/>
          <a:p>
            <a:pPr>
              <a:buChar char="•"/>
            </a:pPr>
            <a:endParaRPr/>
          </a:p>
        </p:txBody>
      </p:sp>
      <p:pic>
        <p:nvPicPr>
          <p:cNvPr id="93" name="Image" descr="Image"/>
          <p:cNvPicPr>
            <a:picLocks noChangeAspect="1"/>
          </p:cNvPicPr>
          <p:nvPr/>
        </p:nvPicPr>
        <p:blipFill>
          <a:blip r:embed="rId2"/>
          <a:stretch>
            <a:fillRect/>
          </a:stretch>
        </p:blipFill>
        <p:spPr>
          <a:xfrm>
            <a:off x="355365" y="24295"/>
            <a:ext cx="3726602" cy="1134585"/>
          </a:xfrm>
          <a:prstGeom prst="rect">
            <a:avLst/>
          </a:prstGeom>
          <a:ln w="12700">
            <a:miter lim="400000"/>
          </a:ln>
        </p:spPr>
      </p:pic>
      <p:pic>
        <p:nvPicPr>
          <p:cNvPr id="94" name="1*-svXKmDNYzCIb8zW1kiGTA.png" descr="1*-svXKmDNYzCIb8zW1kiGTA.png"/>
          <p:cNvPicPr>
            <a:picLocks noChangeAspect="1"/>
          </p:cNvPicPr>
          <p:nvPr/>
        </p:nvPicPr>
        <p:blipFill>
          <a:blip r:embed="rId3"/>
          <a:stretch>
            <a:fillRect/>
          </a:stretch>
        </p:blipFill>
        <p:spPr>
          <a:xfrm>
            <a:off x="215665" y="1443552"/>
            <a:ext cx="3599829" cy="4195248"/>
          </a:xfrm>
          <a:prstGeom prst="rect">
            <a:avLst/>
          </a:prstGeom>
          <a:ln w="12700">
            <a:miter lim="400000"/>
          </a:ln>
        </p:spPr>
      </p:pic>
      <p:pic>
        <p:nvPicPr>
          <p:cNvPr id="95" name="0*bFa9sGEBlYlGwbo_.png" descr="0*bFa9sGEBlYlGwbo_.png"/>
          <p:cNvPicPr>
            <a:picLocks noChangeAspect="1"/>
          </p:cNvPicPr>
          <p:nvPr/>
        </p:nvPicPr>
        <p:blipFill>
          <a:blip r:embed="rId4"/>
          <a:stretch>
            <a:fillRect/>
          </a:stretch>
        </p:blipFill>
        <p:spPr>
          <a:xfrm>
            <a:off x="3745323" y="3278050"/>
            <a:ext cx="6808377" cy="2322650"/>
          </a:xfrm>
          <a:prstGeom prst="rect">
            <a:avLst/>
          </a:prstGeom>
          <a:ln w="12700">
            <a:miter lim="400000"/>
          </a:ln>
        </p:spPr>
      </p:pic>
      <p:sp>
        <p:nvSpPr>
          <p:cNvPr id="96" name="Paper">
            <a:hlinkClick r:id="rId5"/>
          </p:cNvPr>
          <p:cNvSpPr/>
          <p:nvPr/>
        </p:nvSpPr>
        <p:spPr>
          <a:xfrm>
            <a:off x="4203700" y="1736162"/>
            <a:ext cx="1947565" cy="712887"/>
          </a:xfrm>
          <a:prstGeom prst="rect">
            <a:avLst/>
          </a:prstGeom>
          <a:solidFill>
            <a:srgbClr val="FFFFFF"/>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a:lstStyle>
          <a:p>
            <a:r>
              <a:t>Paper</a:t>
            </a:r>
          </a:p>
        </p:txBody>
      </p:sp>
      <p:pic>
        <p:nvPicPr>
          <p:cNvPr id="97" name="1*dJQ9YHXjWqgh2GnbAYmZHg.jpeg" descr="1*dJQ9YHXjWqgh2GnbAYmZHg.jpeg"/>
          <p:cNvPicPr>
            <a:picLocks noChangeAspect="1"/>
          </p:cNvPicPr>
          <p:nvPr/>
        </p:nvPicPr>
        <p:blipFill>
          <a:blip r:embed="rId6"/>
          <a:stretch>
            <a:fillRect/>
          </a:stretch>
        </p:blipFill>
        <p:spPr>
          <a:xfrm>
            <a:off x="6539471" y="1435661"/>
            <a:ext cx="2433134" cy="1826473"/>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1026" name="Picture 2">
            <a:extLst>
              <a:ext uri="{FF2B5EF4-FFF2-40B4-BE49-F238E27FC236}">
                <a16:creationId xmlns:a16="http://schemas.microsoft.com/office/drawing/2014/main" id="{AE82349E-46BB-B441-B782-2E9AB3D75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3"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4" name="image.png" descr="image.png"/>
          <p:cNvPicPr>
            <a:picLocks noChangeAspect="1"/>
          </p:cNvPicPr>
          <p:nvPr/>
        </p:nvPicPr>
        <p:blipFill>
          <a:blip r:embed="rId2"/>
          <a:stretch>
            <a:fillRect/>
          </a:stretch>
        </p:blipFill>
        <p:spPr>
          <a:xfrm>
            <a:off x="20637" y="0"/>
            <a:ext cx="9123363"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7"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8" name="image.png" descr="image.png"/>
          <p:cNvPicPr>
            <a:picLocks noChangeAspect="1"/>
          </p:cNvPicPr>
          <p:nvPr/>
        </p:nvPicPr>
        <p:blipFill>
          <a:blip r:embed="rId2"/>
          <a:stretch>
            <a:fillRect/>
          </a:stretch>
        </p:blipFill>
        <p:spPr>
          <a:xfrm>
            <a:off x="15875" y="0"/>
            <a:ext cx="9128125"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Key Exchange"/>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Key Exchange</a:t>
            </a:r>
          </a:p>
        </p:txBody>
      </p:sp>
      <p:sp>
        <p:nvSpPr>
          <p:cNvPr id="111" name="Forward secrecy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p:cNvSpPr txBox="1">
            <a:spLocks noGrp="1"/>
          </p:cNvSpPr>
          <p:nvPr>
            <p:ph type="body" idx="4294967295"/>
          </p:nvPr>
        </p:nvSpPr>
        <p:spPr>
          <a:xfrm>
            <a:off x="0" y="481012"/>
            <a:ext cx="9118600" cy="3771901"/>
          </a:xfrm>
          <a:prstGeom prst="rect">
            <a:avLst/>
          </a:prstGeom>
        </p:spPr>
        <p:txBody>
          <a:bodyPr>
            <a:normAutofit lnSpcReduction="10000"/>
          </a:bodyPr>
          <a:lstStyle/>
          <a:p>
            <a:pPr marL="291465" indent="-291465" defTabSz="777240">
              <a:spcBef>
                <a:spcPts val="400"/>
              </a:spcBef>
              <a:buChar char="•"/>
              <a:defRPr sz="2040" b="1"/>
            </a:pPr>
            <a:r>
              <a:t>Forward secrecy</a:t>
            </a:r>
            <a:r>
              <a:rPr b="0"/>
              <a:t>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a:t>
            </a:r>
          </a:p>
          <a:p>
            <a:pPr marL="291465" indent="-291465" defTabSz="777240">
              <a:spcBef>
                <a:spcPts val="400"/>
              </a:spcBef>
              <a:buChar char="•"/>
              <a:defRPr sz="2040" b="1"/>
            </a:pPr>
            <a:r>
              <a:t>Ephemeral</a:t>
            </a:r>
            <a:r>
              <a:rPr b="0"/>
              <a:t>. With some key exchange methods the same key will be generated if the same parameters are used on either side. This can cause problems as an intruder could guess the key, or even where the key was static and never changed. With ephemeral methods, a different key is used for each connection, and, again, the leakage of any long-term would not cause all the associated session keys to be breached. </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50</TotalTime>
  <Words>1594</Words>
  <Application>Microsoft Macintosh PowerPoint</Application>
  <PresentationFormat>On-screen Show (16:10)</PresentationFormat>
  <Paragraphs>152</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Unit 5: Key Exchange  Diffie-Hellman Diffie-Hellman Weaknesses Elliptic Curve Diffie-Hellman (ECDH) Passing Key Using Public Key Key Distribution Centre (KDC)  Prof Bill Buchanan OBE https://asecuritysite.com/keyexchange</vt:lpstr>
      <vt:lpstr>PowerPoint Presentation</vt:lpstr>
      <vt:lpstr>PowerPoint Presentation</vt:lpstr>
      <vt:lpstr>Crypto Wars</vt:lpstr>
      <vt:lpstr>PowerPoint Presentation</vt:lpstr>
      <vt:lpstr>Unit 5: Key Exchange  Diffie-Hellman Diffie-Hellman Weaknesses Elliptic Curve Diffie-Hellman (ECDH) Passing Key Using Public Key Key Distribution Centre (KDC)  Prof Bill Buchanan OBE https://asecuritysite.com/keyexchange </vt:lpstr>
      <vt:lpstr>PowerPoint Presentation</vt:lpstr>
      <vt:lpstr>PowerPoint Presentation</vt:lpstr>
      <vt:lpstr>Key Exchange</vt:lpstr>
      <vt:lpstr>PowerPoint Presentation</vt:lpstr>
      <vt:lpstr>PowerPoint Presentation</vt:lpstr>
      <vt:lpstr>PowerPoint Presentation</vt:lpstr>
      <vt:lpstr>Diffie-Hellman Generator</vt:lpstr>
      <vt:lpstr>Diffie-Hellman Generation</vt:lpstr>
      <vt:lpstr>Unit 5: Key Exchange  Diffie-Hellman Diffie-Hellman Weaknesses Elliptic Curve Diffie-Hellman (ECDH) Passing Key Using Public Key Key Distribution Centre (KDC)  Prof Bill Buchanan OBE https://asecuritysite.com/keyexchange </vt:lpstr>
      <vt:lpstr>Diffie-Hellman Weaknesses</vt:lpstr>
      <vt:lpstr>PowerPoint Presentation</vt:lpstr>
      <vt:lpstr>Unit 5: Key Exchange  Diffie-Hellman Diffie-Hellman Weaknesses Elliptic Curve Diffie-Hellman (ECDH) Passing Key Using Public Key Key Distribution Centre (KDC)  Prof Bill Buchanan OBE https://asecuritysite.com/keyexchange </vt:lpstr>
      <vt:lpstr>Public and private keys with ECC</vt:lpstr>
      <vt:lpstr>Public and private keys with ECC</vt:lpstr>
      <vt:lpstr>ECDH</vt:lpstr>
      <vt:lpstr>Elliptic Curve Diffie Hellman (ECDH)</vt:lpstr>
      <vt:lpstr>Elliptic Curve Diffie Hellman (ECDH)</vt:lpstr>
      <vt:lpstr>Unit 5: Key Exchange  Diffie-Hellman Diffie-Hellman Weaknesses Elliptic Curve Diffie-Hellman (ECDH) Passing Key Using Public Key Key Distribution Centre (KDC)  Prof Bill Buchanan OBE https://asecuritysite.com/keyexchange </vt:lpstr>
      <vt:lpstr>PowerPoint Presentation</vt:lpstr>
      <vt:lpstr>Unit 5: Key Exchange  Diffie-Hellman Diffie-Hellman Weaknesses Elliptic Curve Diffie-Hellman (ECDH) Passing Key Using Public Key Key Distribution Centre (KDC)  Prof Bill Buchanan OBE https://asecuritysite.com/keyexchange</vt:lpstr>
      <vt:lpstr>Trust Infrastructures</vt:lpstr>
      <vt:lpstr>Trust Infrastructures</vt:lpstr>
      <vt:lpstr>Simple KDC</vt:lpstr>
      <vt:lpstr>Simple KDC (enhanced)</vt:lpstr>
      <vt:lpstr>Unit 5: Key Exchange  Diffie-Hellman Diffie-Hellman Weaknesses Elliptic Curve Diffie-Hellman (ECDH) Passing Key Using Public Key Key Distribution Centre (KDC)  Prof Bill Buchanan OBE https://asecuritysite.com/keyexchange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5: Key Exchange  Diffie-Hellman Diffie-Hellman Weaknesses Elliptic Curve Diffie-Hellman (ECDH) Passing Key Using Public Key Key Distribution Centre (KDC)  Prof Bill Buchanan OBE http://asecuritysite.com/crypto05 http://asecuritysite.com/encryption </dc:title>
  <cp:lastModifiedBy>Buchanan, Bill</cp:lastModifiedBy>
  <cp:revision>7</cp:revision>
  <dcterms:modified xsi:type="dcterms:W3CDTF">2022-02-25T08:33:56Z</dcterms:modified>
</cp:coreProperties>
</file>